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1" r:id="rId3"/>
    <p:sldId id="260" r:id="rId4"/>
    <p:sldId id="259" r:id="rId5"/>
    <p:sldId id="258" r:id="rId6"/>
    <p:sldId id="262" r:id="rId7"/>
    <p:sldId id="263" r:id="rId8"/>
    <p:sldId id="264" r:id="rId9"/>
    <p:sldId id="265" r:id="rId10"/>
    <p:sldId id="266" r:id="rId11"/>
    <p:sldId id="268" r:id="rId12"/>
    <p:sldId id="267" r:id="rId13"/>
    <p:sldId id="270" r:id="rId14"/>
    <p:sldId id="269"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 id="292" r:id="rId35"/>
    <p:sldId id="291" r:id="rId36"/>
    <p:sldId id="29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6076" autoAdjust="0"/>
  </p:normalViewPr>
  <p:slideViewPr>
    <p:cSldViewPr snapToGrid="0">
      <p:cViewPr varScale="1">
        <p:scale>
          <a:sx n="102" d="100"/>
          <a:sy n="102" d="100"/>
        </p:scale>
        <p:origin x="94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9EEC5D-B07C-4277-BDFC-0D089726ECA2}"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3579426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9EEC5D-B07C-4277-BDFC-0D089726ECA2}"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273551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9EEC5D-B07C-4277-BDFC-0D089726ECA2}"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217657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9EEC5D-B07C-4277-BDFC-0D089726ECA2}"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3179290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9EEC5D-B07C-4277-BDFC-0D089726ECA2}" type="datetimeFigureOut">
              <a:rPr lang="en-IN" smtClean="0"/>
              <a:t>30-03-2024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248268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9EEC5D-B07C-4277-BDFC-0D089726ECA2}" type="datetimeFigureOut">
              <a:rPr lang="en-IN" smtClean="0"/>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2217009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9EEC5D-B07C-4277-BDFC-0D089726ECA2}" type="datetimeFigureOut">
              <a:rPr lang="en-IN" smtClean="0"/>
              <a:t>30-03-2024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60013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9EEC5D-B07C-4277-BDFC-0D089726ECA2}" type="datetimeFigureOut">
              <a:rPr lang="en-IN" smtClean="0"/>
              <a:t>30-03-2024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3680669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EEC5D-B07C-4277-BDFC-0D089726ECA2}" type="datetimeFigureOut">
              <a:rPr lang="en-IN" smtClean="0"/>
              <a:t>30-03-2024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370969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9EEC5D-B07C-4277-BDFC-0D089726ECA2}" type="datetimeFigureOut">
              <a:rPr lang="en-IN" smtClean="0"/>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188598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9EEC5D-B07C-4277-BDFC-0D089726ECA2}" type="datetimeFigureOut">
              <a:rPr lang="en-IN" smtClean="0"/>
              <a:t>30-03-2024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B5D4B6-B7CA-4790-854D-6202475EC87F}" type="slidenum">
              <a:rPr lang="en-IN" smtClean="0"/>
              <a:t>‹#›</a:t>
            </a:fld>
            <a:endParaRPr lang="en-IN"/>
          </a:p>
        </p:txBody>
      </p:sp>
    </p:spTree>
    <p:extLst>
      <p:ext uri="{BB962C8B-B14F-4D97-AF65-F5344CB8AC3E}">
        <p14:creationId xmlns:p14="http://schemas.microsoft.com/office/powerpoint/2010/main" val="1220833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EEC5D-B07C-4277-BDFC-0D089726ECA2}" type="datetimeFigureOut">
              <a:rPr lang="en-IN" smtClean="0"/>
              <a:t>30-03-2024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B5D4B6-B7CA-4790-854D-6202475EC87F}" type="slidenum">
              <a:rPr lang="en-IN" smtClean="0"/>
              <a:t>‹#›</a:t>
            </a:fld>
            <a:endParaRPr lang="en-IN"/>
          </a:p>
        </p:txBody>
      </p:sp>
    </p:spTree>
    <p:extLst>
      <p:ext uri="{BB962C8B-B14F-4D97-AF65-F5344CB8AC3E}">
        <p14:creationId xmlns:p14="http://schemas.microsoft.com/office/powerpoint/2010/main" val="24531452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playwithcircuit.com/wp-content/uploads/2023/05/Arduino-Nano.webp"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S56Bo/TechFiesta_EnduraLine"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playwithcircuit.com/wp-content/uploads/2023/05/Arduino-Uno-R3.jpg"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42718C-AB3C-E14A-E502-C42B0894B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718" y="0"/>
            <a:ext cx="10532564" cy="6858000"/>
          </a:xfrm>
          <a:prstGeom prst="rect">
            <a:avLst/>
          </a:prstGeom>
        </p:spPr>
      </p:pic>
      <p:sp>
        <p:nvSpPr>
          <p:cNvPr id="7" name="TextBox 6">
            <a:extLst>
              <a:ext uri="{FF2B5EF4-FFF2-40B4-BE49-F238E27FC236}">
                <a16:creationId xmlns:a16="http://schemas.microsoft.com/office/drawing/2014/main" id="{8DC608AF-819E-D892-995A-B225ECB7C464}"/>
              </a:ext>
            </a:extLst>
          </p:cNvPr>
          <p:cNvSpPr txBox="1"/>
          <p:nvPr/>
        </p:nvSpPr>
        <p:spPr>
          <a:xfrm>
            <a:off x="3126556" y="2315199"/>
            <a:ext cx="5938887" cy="1446550"/>
          </a:xfrm>
          <a:prstGeom prst="rect">
            <a:avLst/>
          </a:prstGeom>
          <a:noFill/>
        </p:spPr>
        <p:txBody>
          <a:bodyPr wrap="square" rtlCol="0">
            <a:spAutoFit/>
          </a:bodyPr>
          <a:lstStyle/>
          <a:p>
            <a:pPr algn="ctr"/>
            <a:r>
              <a:rPr lang="en-IN" sz="8800" dirty="0">
                <a:latin typeface="Segoe UI Semibold" panose="020B0702040204020203" pitchFamily="34" charset="0"/>
                <a:cs typeface="Segoe UI Semibold" panose="020B0702040204020203" pitchFamily="34" charset="0"/>
              </a:rPr>
              <a:t>EdrenaLine</a:t>
            </a:r>
            <a:endParaRPr lang="en-IN" sz="4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89908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1996C-841A-0953-F297-2BD5A4822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6954" y="414670"/>
            <a:ext cx="6028660" cy="6028660"/>
          </a:xfrm>
          <a:prstGeom prst="rect">
            <a:avLst/>
          </a:prstGeom>
        </p:spPr>
      </p:pic>
      <p:sp>
        <p:nvSpPr>
          <p:cNvPr id="4" name="TextBox 3">
            <a:extLst>
              <a:ext uri="{FF2B5EF4-FFF2-40B4-BE49-F238E27FC236}">
                <a16:creationId xmlns:a16="http://schemas.microsoft.com/office/drawing/2014/main" id="{50464402-E20A-F6E1-5741-2C65EA5033EC}"/>
              </a:ext>
            </a:extLst>
          </p:cNvPr>
          <p:cNvSpPr txBox="1"/>
          <p:nvPr/>
        </p:nvSpPr>
        <p:spPr>
          <a:xfrm>
            <a:off x="6096000" y="1116419"/>
            <a:ext cx="4270744" cy="523220"/>
          </a:xfrm>
          <a:prstGeom prst="rect">
            <a:avLst/>
          </a:prstGeom>
          <a:noFill/>
        </p:spPr>
        <p:txBody>
          <a:bodyPr wrap="square" rtlCol="0">
            <a:spAutoFit/>
          </a:bodyPr>
          <a:lstStyle/>
          <a:p>
            <a:pPr algn="ctr"/>
            <a:r>
              <a:rPr lang="en-IN" sz="2800" u="sng" dirty="0">
                <a:latin typeface="Segoe UI Variable Display Semib" pitchFamily="2" charset="0"/>
              </a:rPr>
              <a:t>Arduino Leonardo</a:t>
            </a:r>
          </a:p>
        </p:txBody>
      </p:sp>
      <p:sp>
        <p:nvSpPr>
          <p:cNvPr id="5" name="TextBox 4">
            <a:extLst>
              <a:ext uri="{FF2B5EF4-FFF2-40B4-BE49-F238E27FC236}">
                <a16:creationId xmlns:a16="http://schemas.microsoft.com/office/drawing/2014/main" id="{6763869A-BF91-43F5-B305-EE350BD882BC}"/>
              </a:ext>
            </a:extLst>
          </p:cNvPr>
          <p:cNvSpPr txBox="1"/>
          <p:nvPr/>
        </p:nvSpPr>
        <p:spPr>
          <a:xfrm>
            <a:off x="5771705" y="2064298"/>
            <a:ext cx="5328685" cy="3754874"/>
          </a:xfrm>
          <a:prstGeom prst="rect">
            <a:avLst/>
          </a:prstGeom>
          <a:noFill/>
        </p:spPr>
        <p:txBody>
          <a:bodyPr wrap="square" rtlCol="0">
            <a:spAutoFit/>
          </a:bodyPr>
          <a:lstStyle/>
          <a:p>
            <a:pPr algn="l" fontAlgn="base"/>
            <a:r>
              <a:rPr lang="en-US" sz="1400" b="0" i="0" dirty="0">
                <a:effectLst/>
                <a:latin typeface="Segoe UI Variable Display Semib" pitchFamily="2" charset="0"/>
              </a:rPr>
              <a:t>The Arduino Leonardo is an open-source microcontroller board based on the ATmega32U4 microcontroller. It has 20 digital input/output pins, 7 of which can be used as PWM outputs and 12 as analog inputs. It also has a 16 MHz crystal oscillator, a micro USB connector, an ICSP header, and a reset button.</a:t>
            </a:r>
          </a:p>
          <a:p>
            <a:pPr algn="l" fontAlgn="base"/>
            <a:endParaRPr lang="en-US" sz="1400" b="0" i="0" dirty="0">
              <a:effectLst/>
              <a:latin typeface="Segoe UI Variable Display Semib" pitchFamily="2" charset="0"/>
            </a:endParaRPr>
          </a:p>
          <a:p>
            <a:pPr algn="l" fontAlgn="base"/>
            <a:r>
              <a:rPr lang="en-US" sz="1400" b="0" i="0" dirty="0">
                <a:effectLst/>
                <a:latin typeface="Segoe UI Variable Display Semib" pitchFamily="2" charset="0"/>
              </a:rPr>
              <a:t>The unique feature of the Leonardo is its ability to emulate a USB keyboard or mouse. This allows it to be used in projects where a user input device is required, such as a game controller or a keyboard shortcut controller. Additionally, it has native USB communication, so it can act as a USB serial device or a USB MIDI device without the need for additional drivers.</a:t>
            </a:r>
          </a:p>
          <a:p>
            <a:pPr algn="l" fontAlgn="base"/>
            <a:endParaRPr lang="en-US" sz="1400" b="0" i="0" dirty="0">
              <a:effectLst/>
              <a:latin typeface="Segoe UI Variable Display Semib" pitchFamily="2" charset="0"/>
            </a:endParaRPr>
          </a:p>
          <a:p>
            <a:pPr algn="l" fontAlgn="base"/>
            <a:r>
              <a:rPr lang="en-US" sz="1400" b="0" i="0" dirty="0">
                <a:effectLst/>
                <a:latin typeface="Segoe UI Variable Display Semib" pitchFamily="2" charset="0"/>
              </a:rPr>
              <a:t>The Leonardo is compatible with the Arduino software and can be programmed using the Arduino IDE. It also supports a range of programming languages including C, C++, and Python.</a:t>
            </a:r>
          </a:p>
          <a:p>
            <a:endParaRPr lang="en-IN" sz="1400" dirty="0">
              <a:latin typeface="Segoe UI Variable Display Semib" pitchFamily="2" charset="0"/>
            </a:endParaRPr>
          </a:p>
        </p:txBody>
      </p:sp>
    </p:spTree>
    <p:extLst>
      <p:ext uri="{BB962C8B-B14F-4D97-AF65-F5344CB8AC3E}">
        <p14:creationId xmlns:p14="http://schemas.microsoft.com/office/powerpoint/2010/main" val="2561232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1BBA8-0B90-DFBB-A045-01D5484CD5D0}"/>
              </a:ext>
            </a:extLst>
          </p:cNvPr>
          <p:cNvSpPr txBox="1"/>
          <p:nvPr/>
        </p:nvSpPr>
        <p:spPr>
          <a:xfrm>
            <a:off x="3085723" y="362139"/>
            <a:ext cx="6020554" cy="523220"/>
          </a:xfrm>
          <a:prstGeom prst="rect">
            <a:avLst/>
          </a:prstGeom>
          <a:noFill/>
        </p:spPr>
        <p:txBody>
          <a:bodyPr wrap="square" rtlCol="0">
            <a:spAutoFit/>
          </a:bodyPr>
          <a:lstStyle/>
          <a:p>
            <a:pPr algn="ctr"/>
            <a:r>
              <a:rPr lang="en-IN" sz="2800" dirty="0">
                <a:latin typeface="Segoe UI Variable Display Semib" pitchFamily="2" charset="0"/>
              </a:rPr>
              <a:t>Different Types of Arduino Boards </a:t>
            </a:r>
          </a:p>
        </p:txBody>
      </p:sp>
      <p:pic>
        <p:nvPicPr>
          <p:cNvPr id="6" name="Picture 5">
            <a:extLst>
              <a:ext uri="{FF2B5EF4-FFF2-40B4-BE49-F238E27FC236}">
                <a16:creationId xmlns:a16="http://schemas.microsoft.com/office/drawing/2014/main" id="{C8A39D6E-3EAA-F761-A1E4-FDE333608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537" y="525101"/>
            <a:ext cx="4354717" cy="4354717"/>
          </a:xfrm>
          <a:prstGeom prst="rect">
            <a:avLst/>
          </a:prstGeom>
        </p:spPr>
      </p:pic>
      <p:pic>
        <p:nvPicPr>
          <p:cNvPr id="8" name="Picture 7">
            <a:extLst>
              <a:ext uri="{FF2B5EF4-FFF2-40B4-BE49-F238E27FC236}">
                <a16:creationId xmlns:a16="http://schemas.microsoft.com/office/drawing/2014/main" id="{E024986A-4604-1FC6-6D82-1EF959364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679" y="525101"/>
            <a:ext cx="4001632" cy="4001632"/>
          </a:xfrm>
          <a:prstGeom prst="rect">
            <a:avLst/>
          </a:prstGeom>
        </p:spPr>
      </p:pic>
      <p:pic>
        <p:nvPicPr>
          <p:cNvPr id="10" name="Picture 9">
            <a:extLst>
              <a:ext uri="{FF2B5EF4-FFF2-40B4-BE49-F238E27FC236}">
                <a16:creationId xmlns:a16="http://schemas.microsoft.com/office/drawing/2014/main" id="{C0A6D257-1E3A-F479-45C6-5316E8067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7" y="3014804"/>
            <a:ext cx="4798337" cy="4798337"/>
          </a:xfrm>
          <a:prstGeom prst="rect">
            <a:avLst/>
          </a:prstGeom>
        </p:spPr>
      </p:pic>
      <p:pic>
        <p:nvPicPr>
          <p:cNvPr id="12" name="Picture 11">
            <a:extLst>
              <a:ext uri="{FF2B5EF4-FFF2-40B4-BE49-F238E27FC236}">
                <a16:creationId xmlns:a16="http://schemas.microsoft.com/office/drawing/2014/main" id="{2921AC29-2D57-5257-6806-BBE1ECBA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509" y="3286407"/>
            <a:ext cx="4255129" cy="4255129"/>
          </a:xfrm>
          <a:prstGeom prst="rect">
            <a:avLst/>
          </a:prstGeom>
        </p:spPr>
      </p:pic>
    </p:spTree>
    <p:extLst>
      <p:ext uri="{BB962C8B-B14F-4D97-AF65-F5344CB8AC3E}">
        <p14:creationId xmlns:p14="http://schemas.microsoft.com/office/powerpoint/2010/main" val="319668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83570-D283-98F7-C71E-E0351EAEF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564758" y="0"/>
            <a:ext cx="6858000" cy="6858000"/>
          </a:xfrm>
          <a:prstGeom prst="rect">
            <a:avLst/>
          </a:prstGeom>
        </p:spPr>
      </p:pic>
      <p:sp>
        <p:nvSpPr>
          <p:cNvPr id="4" name="TextBox 3">
            <a:extLst>
              <a:ext uri="{FF2B5EF4-FFF2-40B4-BE49-F238E27FC236}">
                <a16:creationId xmlns:a16="http://schemas.microsoft.com/office/drawing/2014/main" id="{A7C8BA77-2C9C-FC04-5D59-7ED75400859F}"/>
              </a:ext>
            </a:extLst>
          </p:cNvPr>
          <p:cNvSpPr txBox="1"/>
          <p:nvPr/>
        </p:nvSpPr>
        <p:spPr>
          <a:xfrm>
            <a:off x="6315740" y="1137684"/>
            <a:ext cx="4316818" cy="523220"/>
          </a:xfrm>
          <a:prstGeom prst="rect">
            <a:avLst/>
          </a:prstGeom>
          <a:noFill/>
        </p:spPr>
        <p:txBody>
          <a:bodyPr wrap="square" rtlCol="0">
            <a:spAutoFit/>
          </a:bodyPr>
          <a:lstStyle/>
          <a:p>
            <a:pPr algn="ctr"/>
            <a:r>
              <a:rPr lang="en-IN" sz="2800" u="sng" dirty="0">
                <a:latin typeface="Segoe UI Variable Display Semib" pitchFamily="2" charset="0"/>
              </a:rPr>
              <a:t>Arduino Nano </a:t>
            </a:r>
          </a:p>
        </p:txBody>
      </p:sp>
      <p:sp>
        <p:nvSpPr>
          <p:cNvPr id="5" name="TextBox 4">
            <a:extLst>
              <a:ext uri="{FF2B5EF4-FFF2-40B4-BE49-F238E27FC236}">
                <a16:creationId xmlns:a16="http://schemas.microsoft.com/office/drawing/2014/main" id="{F1443B52-0322-80D0-B77A-F0980771BC61}"/>
              </a:ext>
            </a:extLst>
          </p:cNvPr>
          <p:cNvSpPr txBox="1"/>
          <p:nvPr/>
        </p:nvSpPr>
        <p:spPr>
          <a:xfrm>
            <a:off x="5411972" y="2200940"/>
            <a:ext cx="6124353" cy="2862322"/>
          </a:xfrm>
          <a:prstGeom prst="rect">
            <a:avLst/>
          </a:prstGeom>
          <a:noFill/>
        </p:spPr>
        <p:txBody>
          <a:bodyPr wrap="square" rtlCol="0">
            <a:spAutoFit/>
          </a:bodyPr>
          <a:lstStyle/>
          <a:p>
            <a:pPr algn="l" fontAlgn="base"/>
            <a:r>
              <a:rPr lang="en-US" b="0" i="0" dirty="0">
                <a:effectLst/>
                <a:latin typeface="Segoe UI Variable Display Semib" pitchFamily="2" charset="0"/>
              </a:rPr>
              <a:t>The Arduino Nano is based on the ATmega328P microcontroller and has similar features to the Uno but small in size compared to the UNO board. It is a small, complete, and breadboard-friendly board. This board includes analog pins-8, digital pins-14 with the set of an I/O pin, power pins-6 &amp; RST (reset) pins-2. It lacks only a DC power jack, and works with a Mini-B USB cable instead of a standard one.</a:t>
            </a:r>
          </a:p>
          <a:p>
            <a:br>
              <a:rPr lang="en-US" b="0" i="0" u="none" strike="noStrike" dirty="0">
                <a:effectLst/>
                <a:latin typeface="Segoe UI Variable Display Semib" pitchFamily="2" charset="0"/>
                <a:hlinkClick r:id="rId3">
                  <a:extLst>
                    <a:ext uri="{A12FA001-AC4F-418D-AE19-62706E023703}">
                      <ahyp:hlinkClr xmlns:ahyp="http://schemas.microsoft.com/office/drawing/2018/hyperlinkcolor" val="tx"/>
                    </a:ext>
                  </a:extLst>
                </a:hlinkClick>
              </a:rPr>
            </a:br>
            <a:endParaRPr lang="en-IN" dirty="0">
              <a:latin typeface="Segoe UI Variable Display Semib" pitchFamily="2" charset="0"/>
            </a:endParaRPr>
          </a:p>
        </p:txBody>
      </p:sp>
    </p:spTree>
    <p:extLst>
      <p:ext uri="{BB962C8B-B14F-4D97-AF65-F5344CB8AC3E}">
        <p14:creationId xmlns:p14="http://schemas.microsoft.com/office/powerpoint/2010/main" val="374458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1BBA8-0B90-DFBB-A045-01D5484CD5D0}"/>
              </a:ext>
            </a:extLst>
          </p:cNvPr>
          <p:cNvSpPr txBox="1"/>
          <p:nvPr/>
        </p:nvSpPr>
        <p:spPr>
          <a:xfrm>
            <a:off x="3085723" y="362139"/>
            <a:ext cx="6020554" cy="523220"/>
          </a:xfrm>
          <a:prstGeom prst="rect">
            <a:avLst/>
          </a:prstGeom>
          <a:noFill/>
        </p:spPr>
        <p:txBody>
          <a:bodyPr wrap="square" rtlCol="0">
            <a:spAutoFit/>
          </a:bodyPr>
          <a:lstStyle/>
          <a:p>
            <a:pPr algn="ctr"/>
            <a:r>
              <a:rPr lang="en-IN" sz="2800" dirty="0">
                <a:latin typeface="Segoe UI Variable Display Semib" pitchFamily="2" charset="0"/>
              </a:rPr>
              <a:t>Different Types of Arduino Boards </a:t>
            </a:r>
          </a:p>
        </p:txBody>
      </p:sp>
      <p:pic>
        <p:nvPicPr>
          <p:cNvPr id="6" name="Picture 5">
            <a:extLst>
              <a:ext uri="{FF2B5EF4-FFF2-40B4-BE49-F238E27FC236}">
                <a16:creationId xmlns:a16="http://schemas.microsoft.com/office/drawing/2014/main" id="{C8A39D6E-3EAA-F761-A1E4-FDE333608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537" y="525101"/>
            <a:ext cx="4354717" cy="4354717"/>
          </a:xfrm>
          <a:prstGeom prst="rect">
            <a:avLst/>
          </a:prstGeom>
        </p:spPr>
      </p:pic>
      <p:pic>
        <p:nvPicPr>
          <p:cNvPr id="8" name="Picture 7">
            <a:extLst>
              <a:ext uri="{FF2B5EF4-FFF2-40B4-BE49-F238E27FC236}">
                <a16:creationId xmlns:a16="http://schemas.microsoft.com/office/drawing/2014/main" id="{E024986A-4604-1FC6-6D82-1EF959364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679" y="525101"/>
            <a:ext cx="4001632" cy="4001632"/>
          </a:xfrm>
          <a:prstGeom prst="rect">
            <a:avLst/>
          </a:prstGeom>
        </p:spPr>
      </p:pic>
      <p:pic>
        <p:nvPicPr>
          <p:cNvPr id="10" name="Picture 9">
            <a:extLst>
              <a:ext uri="{FF2B5EF4-FFF2-40B4-BE49-F238E27FC236}">
                <a16:creationId xmlns:a16="http://schemas.microsoft.com/office/drawing/2014/main" id="{C0A6D257-1E3A-F479-45C6-5316E8067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7" y="3014804"/>
            <a:ext cx="4798337" cy="4798337"/>
          </a:xfrm>
          <a:prstGeom prst="rect">
            <a:avLst/>
          </a:prstGeom>
        </p:spPr>
      </p:pic>
      <p:pic>
        <p:nvPicPr>
          <p:cNvPr id="12" name="Picture 11">
            <a:extLst>
              <a:ext uri="{FF2B5EF4-FFF2-40B4-BE49-F238E27FC236}">
                <a16:creationId xmlns:a16="http://schemas.microsoft.com/office/drawing/2014/main" id="{2921AC29-2D57-5257-6806-BBE1ECBA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509" y="3286407"/>
            <a:ext cx="4255129" cy="4255129"/>
          </a:xfrm>
          <a:prstGeom prst="rect">
            <a:avLst/>
          </a:prstGeom>
        </p:spPr>
      </p:pic>
    </p:spTree>
    <p:extLst>
      <p:ext uri="{BB962C8B-B14F-4D97-AF65-F5344CB8AC3E}">
        <p14:creationId xmlns:p14="http://schemas.microsoft.com/office/powerpoint/2010/main" val="201155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E5078-FFAA-91B9-BE10-F39A50D4D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011865" y="-202018"/>
            <a:ext cx="6858000" cy="6858000"/>
          </a:xfrm>
          <a:prstGeom prst="rect">
            <a:avLst/>
          </a:prstGeom>
        </p:spPr>
      </p:pic>
      <p:sp>
        <p:nvSpPr>
          <p:cNvPr id="4" name="TextBox 3">
            <a:extLst>
              <a:ext uri="{FF2B5EF4-FFF2-40B4-BE49-F238E27FC236}">
                <a16:creationId xmlns:a16="http://schemas.microsoft.com/office/drawing/2014/main" id="{5F0EFC2C-5BFA-5673-A00A-CBF43BE2EF99}"/>
              </a:ext>
            </a:extLst>
          </p:cNvPr>
          <p:cNvSpPr txBox="1"/>
          <p:nvPr/>
        </p:nvSpPr>
        <p:spPr>
          <a:xfrm>
            <a:off x="6096000" y="1095154"/>
            <a:ext cx="4380614" cy="523220"/>
          </a:xfrm>
          <a:prstGeom prst="rect">
            <a:avLst/>
          </a:prstGeom>
          <a:noFill/>
        </p:spPr>
        <p:txBody>
          <a:bodyPr wrap="square" rtlCol="0">
            <a:spAutoFit/>
          </a:bodyPr>
          <a:lstStyle/>
          <a:p>
            <a:pPr algn="ctr"/>
            <a:r>
              <a:rPr lang="en-IN" sz="2800" dirty="0">
                <a:latin typeface="Segoe UI Variable Display Semib" pitchFamily="2" charset="0"/>
              </a:rPr>
              <a:t>Arduino Mega</a:t>
            </a:r>
          </a:p>
        </p:txBody>
      </p:sp>
      <p:sp>
        <p:nvSpPr>
          <p:cNvPr id="5" name="TextBox 4">
            <a:extLst>
              <a:ext uri="{FF2B5EF4-FFF2-40B4-BE49-F238E27FC236}">
                <a16:creationId xmlns:a16="http://schemas.microsoft.com/office/drawing/2014/main" id="{750FF36E-B2B3-D8E3-F8CE-894ADA490998}"/>
              </a:ext>
            </a:extLst>
          </p:cNvPr>
          <p:cNvSpPr txBox="1"/>
          <p:nvPr/>
        </p:nvSpPr>
        <p:spPr>
          <a:xfrm>
            <a:off x="5746897" y="2094614"/>
            <a:ext cx="5078819" cy="2862322"/>
          </a:xfrm>
          <a:prstGeom prst="rect">
            <a:avLst/>
          </a:prstGeom>
          <a:noFill/>
        </p:spPr>
        <p:txBody>
          <a:bodyPr wrap="square" rtlCol="0">
            <a:spAutoFit/>
          </a:bodyPr>
          <a:lstStyle/>
          <a:p>
            <a:r>
              <a:rPr lang="en-US" b="0" i="0" dirty="0">
                <a:effectLst/>
                <a:latin typeface="Segoe UI Variable Display Semib" pitchFamily="2" charset="0"/>
              </a:rPr>
              <a:t>The Arduino Mega is a more powerful board than the Uno and Nano and is ideal for projects that require more processing power and memory. It is based on the ATmega2560 which is an 8-bit microcontroller and has 54 digital input/output pins(of which 15 can be used as PWM outputs), 16 analog inputs, 4 UARTs (hardware serial ports), a 16 MHz crystal oscillator, a USB connection, an ICSP header, a reset button and a power jack. </a:t>
            </a:r>
            <a:endParaRPr lang="en-IN" dirty="0">
              <a:latin typeface="Segoe UI Variable Display Semib" pitchFamily="2" charset="0"/>
            </a:endParaRPr>
          </a:p>
        </p:txBody>
      </p:sp>
    </p:spTree>
    <p:extLst>
      <p:ext uri="{BB962C8B-B14F-4D97-AF65-F5344CB8AC3E}">
        <p14:creationId xmlns:p14="http://schemas.microsoft.com/office/powerpoint/2010/main" val="91832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1BBA8-0B90-DFBB-A045-01D5484CD5D0}"/>
              </a:ext>
            </a:extLst>
          </p:cNvPr>
          <p:cNvSpPr txBox="1"/>
          <p:nvPr/>
        </p:nvSpPr>
        <p:spPr>
          <a:xfrm>
            <a:off x="3085723" y="362139"/>
            <a:ext cx="6020554" cy="523220"/>
          </a:xfrm>
          <a:prstGeom prst="rect">
            <a:avLst/>
          </a:prstGeom>
          <a:noFill/>
        </p:spPr>
        <p:txBody>
          <a:bodyPr wrap="square" rtlCol="0">
            <a:spAutoFit/>
          </a:bodyPr>
          <a:lstStyle/>
          <a:p>
            <a:pPr algn="ctr"/>
            <a:r>
              <a:rPr lang="en-IN" sz="2800" dirty="0">
                <a:latin typeface="Segoe UI Variable Display Semib" pitchFamily="2" charset="0"/>
              </a:rPr>
              <a:t>Different Types of Arduino Boards </a:t>
            </a:r>
          </a:p>
        </p:txBody>
      </p:sp>
      <p:pic>
        <p:nvPicPr>
          <p:cNvPr id="6" name="Picture 5">
            <a:extLst>
              <a:ext uri="{FF2B5EF4-FFF2-40B4-BE49-F238E27FC236}">
                <a16:creationId xmlns:a16="http://schemas.microsoft.com/office/drawing/2014/main" id="{C8A39D6E-3EAA-F761-A1E4-FDE333608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537" y="525101"/>
            <a:ext cx="4354717" cy="4354717"/>
          </a:xfrm>
          <a:prstGeom prst="rect">
            <a:avLst/>
          </a:prstGeom>
        </p:spPr>
      </p:pic>
      <p:pic>
        <p:nvPicPr>
          <p:cNvPr id="8" name="Picture 7">
            <a:extLst>
              <a:ext uri="{FF2B5EF4-FFF2-40B4-BE49-F238E27FC236}">
                <a16:creationId xmlns:a16="http://schemas.microsoft.com/office/drawing/2014/main" id="{E024986A-4604-1FC6-6D82-1EF959364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679" y="525101"/>
            <a:ext cx="4001632" cy="4001632"/>
          </a:xfrm>
          <a:prstGeom prst="rect">
            <a:avLst/>
          </a:prstGeom>
        </p:spPr>
      </p:pic>
      <p:pic>
        <p:nvPicPr>
          <p:cNvPr id="10" name="Picture 9">
            <a:extLst>
              <a:ext uri="{FF2B5EF4-FFF2-40B4-BE49-F238E27FC236}">
                <a16:creationId xmlns:a16="http://schemas.microsoft.com/office/drawing/2014/main" id="{C0A6D257-1E3A-F479-45C6-5316E8067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7" y="3014804"/>
            <a:ext cx="4798337" cy="4798337"/>
          </a:xfrm>
          <a:prstGeom prst="rect">
            <a:avLst/>
          </a:prstGeom>
        </p:spPr>
      </p:pic>
      <p:pic>
        <p:nvPicPr>
          <p:cNvPr id="12" name="Picture 11">
            <a:extLst>
              <a:ext uri="{FF2B5EF4-FFF2-40B4-BE49-F238E27FC236}">
                <a16:creationId xmlns:a16="http://schemas.microsoft.com/office/drawing/2014/main" id="{2921AC29-2D57-5257-6806-BBE1ECBA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509" y="3286407"/>
            <a:ext cx="4255129" cy="4255129"/>
          </a:xfrm>
          <a:prstGeom prst="rect">
            <a:avLst/>
          </a:prstGeom>
        </p:spPr>
      </p:pic>
    </p:spTree>
    <p:extLst>
      <p:ext uri="{BB962C8B-B14F-4D97-AF65-F5344CB8AC3E}">
        <p14:creationId xmlns:p14="http://schemas.microsoft.com/office/powerpoint/2010/main" val="117908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9696177-2969-E140-5C8E-9D91ADAE4530}"/>
              </a:ext>
            </a:extLst>
          </p:cNvPr>
          <p:cNvSpPr/>
          <p:nvPr/>
        </p:nvSpPr>
        <p:spPr>
          <a:xfrm>
            <a:off x="9016409" y="0"/>
            <a:ext cx="3175591" cy="6858000"/>
          </a:xfrm>
          <a:prstGeom prst="rect">
            <a:avLst/>
          </a:prstGeom>
          <a:ln>
            <a:noFill/>
          </a:ln>
          <a:effectLst>
            <a:outerShdw blurRad="50800" dist="38100" algn="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latin typeface="Segoe UI Semibold" panose="020B0702040204020203" pitchFamily="34" charset="0"/>
                <a:cs typeface="Segoe UI Semibold" panose="020B0702040204020203" pitchFamily="34" charset="0"/>
              </a:rPr>
              <a:t>One of the prime features of this driver is its ENB and ENA pins. </a:t>
            </a:r>
            <a:r>
              <a:rPr lang="en-US" sz="1400" b="0" i="0" dirty="0">
                <a:solidFill>
                  <a:schemeClr val="tx1"/>
                </a:solidFill>
                <a:effectLst/>
                <a:latin typeface="Segoe UI Semibold" panose="020B0702040204020203" pitchFamily="34" charset="0"/>
                <a:cs typeface="Segoe UI Semibold" panose="020B0702040204020203" pitchFamily="34" charset="0"/>
              </a:rPr>
              <a:t>Pulling these pins HIGH will cause the motors to spin, while pulling them LOW will stop them. However, with Pulse Width Modulation (PWM), the speed of the motors can be controlled.</a:t>
            </a:r>
            <a:endParaRPr lang="en-IN" sz="1400" dirty="0">
              <a:solidFill>
                <a:schemeClr val="tx1"/>
              </a:solidFill>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2524CCEA-7825-C15A-B70B-B1BBBDB117AD}"/>
              </a:ext>
            </a:extLst>
          </p:cNvPr>
          <p:cNvSpPr/>
          <p:nvPr/>
        </p:nvSpPr>
        <p:spPr>
          <a:xfrm>
            <a:off x="5847907" y="0"/>
            <a:ext cx="3250019" cy="6858000"/>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dirty="0">
                <a:solidFill>
                  <a:schemeClr val="tx1"/>
                </a:solidFill>
                <a:effectLst/>
                <a:latin typeface="Segoe UI Semibold" panose="020B0702040204020203" pitchFamily="34" charset="0"/>
                <a:cs typeface="Segoe UI Semibold" panose="020B0702040204020203" pitchFamily="34" charset="0"/>
              </a:rPr>
              <a:t>This </a:t>
            </a:r>
            <a:r>
              <a:rPr lang="en-US" sz="1400" b="1" i="0" dirty="0">
                <a:solidFill>
                  <a:schemeClr val="tx1"/>
                </a:solidFill>
                <a:effectLst/>
                <a:latin typeface="Segoe UI Semibold" panose="020B0702040204020203" pitchFamily="34" charset="0"/>
                <a:cs typeface="Segoe UI Semibold" panose="020B0702040204020203" pitchFamily="34" charset="0"/>
              </a:rPr>
              <a:t>L298N Motor Driver Module</a:t>
            </a:r>
            <a:r>
              <a:rPr lang="en-US" sz="1400" b="0" i="0" dirty="0">
                <a:solidFill>
                  <a:schemeClr val="tx1"/>
                </a:solidFill>
                <a:effectLst/>
                <a:latin typeface="Segoe UI Semibold" panose="020B0702040204020203" pitchFamily="34" charset="0"/>
                <a:cs typeface="Segoe UI Semibold" panose="020B0702040204020203" pitchFamily="34" charset="0"/>
              </a:rPr>
              <a:t> is a high power motor driver module for driving DC and Stepper Motors. This module consists of an L298 motor driver IC and a 78M05 5V regulator. </a:t>
            </a:r>
            <a:r>
              <a:rPr lang="en-US" sz="1400" b="1" i="0" dirty="0">
                <a:solidFill>
                  <a:schemeClr val="tx1"/>
                </a:solidFill>
                <a:effectLst/>
                <a:latin typeface="Segoe UI Semibold" panose="020B0702040204020203" pitchFamily="34" charset="0"/>
                <a:cs typeface="Segoe UI Semibold" panose="020B0702040204020203" pitchFamily="34" charset="0"/>
              </a:rPr>
              <a:t>L298N Module</a:t>
            </a:r>
            <a:r>
              <a:rPr lang="en-US" sz="1400" b="0" i="0" dirty="0">
                <a:solidFill>
                  <a:schemeClr val="tx1"/>
                </a:solidFill>
                <a:effectLst/>
                <a:latin typeface="Segoe UI Semibold" panose="020B0702040204020203" pitchFamily="34" charset="0"/>
                <a:cs typeface="Segoe UI Semibold" panose="020B0702040204020203" pitchFamily="34" charset="0"/>
              </a:rPr>
              <a:t> can control up to 4 DC motors, or 2 DC motors with directional and speed control.</a:t>
            </a:r>
            <a:endParaRPr lang="en-US" sz="1400" dirty="0">
              <a:solidFill>
                <a:schemeClr val="tx1"/>
              </a:solidFill>
              <a:latin typeface="Segoe UI Semibold" panose="020B0702040204020203" pitchFamily="34" charset="0"/>
              <a:cs typeface="Segoe UI Semibold" panose="020B0702040204020203" pitchFamily="34" charset="0"/>
            </a:endParaRPr>
          </a:p>
        </p:txBody>
      </p:sp>
      <p:sp>
        <p:nvSpPr>
          <p:cNvPr id="20" name="Rectangle 19">
            <a:extLst>
              <a:ext uri="{FF2B5EF4-FFF2-40B4-BE49-F238E27FC236}">
                <a16:creationId xmlns:a16="http://schemas.microsoft.com/office/drawing/2014/main" id="{B06D0907-FA7C-D686-B159-969C2672965C}"/>
              </a:ext>
            </a:extLst>
          </p:cNvPr>
          <p:cNvSpPr/>
          <p:nvPr/>
        </p:nvSpPr>
        <p:spPr>
          <a:xfrm>
            <a:off x="-574158" y="0"/>
            <a:ext cx="6783572" cy="6858000"/>
          </a:xfrm>
          <a:prstGeom prst="rect">
            <a:avLst/>
          </a:prstGeom>
          <a:blipFill>
            <a:blip r:embed="rId2"/>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37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C58F87-2D61-5319-64BF-6DAB8692E26C}"/>
              </a:ext>
            </a:extLst>
          </p:cNvPr>
          <p:cNvSpPr txBox="1"/>
          <p:nvPr/>
        </p:nvSpPr>
        <p:spPr>
          <a:xfrm>
            <a:off x="4191000" y="295275"/>
            <a:ext cx="3810000" cy="584775"/>
          </a:xfrm>
          <a:prstGeom prst="rect">
            <a:avLst/>
          </a:prstGeom>
          <a:noFill/>
        </p:spPr>
        <p:txBody>
          <a:bodyPr wrap="square" rtlCol="0">
            <a:spAutoFit/>
          </a:bodyPr>
          <a:lstStyle/>
          <a:p>
            <a:pPr algn="ctr"/>
            <a:r>
              <a:rPr lang="en-IN" sz="3200" u="sng" dirty="0">
                <a:latin typeface="Segoe UI Variable Display Semib" pitchFamily="2" charset="0"/>
              </a:rPr>
              <a:t>Pins of a L298N </a:t>
            </a:r>
          </a:p>
        </p:txBody>
      </p:sp>
      <p:sp>
        <p:nvSpPr>
          <p:cNvPr id="7" name="TextBox 6">
            <a:extLst>
              <a:ext uri="{FF2B5EF4-FFF2-40B4-BE49-F238E27FC236}">
                <a16:creationId xmlns:a16="http://schemas.microsoft.com/office/drawing/2014/main" id="{5919FA2D-2D80-ECEE-88E0-0C3C607B63E6}"/>
              </a:ext>
            </a:extLst>
          </p:cNvPr>
          <p:cNvSpPr txBox="1"/>
          <p:nvPr/>
        </p:nvSpPr>
        <p:spPr>
          <a:xfrm>
            <a:off x="6886575" y="1720840"/>
            <a:ext cx="4076700" cy="3416320"/>
          </a:xfrm>
          <a:prstGeom prst="rect">
            <a:avLst/>
          </a:prstGeom>
          <a:noFill/>
        </p:spPr>
        <p:txBody>
          <a:bodyPr wrap="square" rtlCol="0">
            <a:spAutoFit/>
          </a:bodyPr>
          <a:lstStyle/>
          <a:p>
            <a:r>
              <a:rPr lang="en-IN" dirty="0">
                <a:latin typeface="Segoe UI Variable Display Semib" pitchFamily="2" charset="0"/>
              </a:rPr>
              <a:t>There are two input pins:</a:t>
            </a:r>
          </a:p>
          <a:p>
            <a:endParaRPr lang="en-IN" dirty="0">
              <a:latin typeface="Segoe UI Variable Display Semib" pitchFamily="2" charset="0"/>
            </a:endParaRPr>
          </a:p>
          <a:p>
            <a:r>
              <a:rPr lang="en-IN" u="sng" dirty="0">
                <a:latin typeface="Segoe UI Variable Display Semib" pitchFamily="2" charset="0"/>
              </a:rPr>
              <a:t>VS</a:t>
            </a:r>
            <a:r>
              <a:rPr lang="en-IN" dirty="0">
                <a:latin typeface="Segoe UI Variable Display Semib" pitchFamily="2" charset="0"/>
              </a:rPr>
              <a:t>: VS </a:t>
            </a:r>
            <a:r>
              <a:rPr lang="en-US" b="0" i="0" dirty="0">
                <a:effectLst/>
                <a:latin typeface="Segoe UI Variable Display Semib" pitchFamily="2" charset="0"/>
              </a:rPr>
              <a:t>pin powers the IC’s internal H-Bridge, which drives the motors. This pin accepts input voltages ranging from 5 to 12V.</a:t>
            </a:r>
          </a:p>
          <a:p>
            <a:endParaRPr lang="en-US" dirty="0">
              <a:latin typeface="Segoe UI Variable Display Semib" pitchFamily="2" charset="0"/>
            </a:endParaRPr>
          </a:p>
          <a:p>
            <a:r>
              <a:rPr lang="en-US" b="1" u="sng" dirty="0">
                <a:latin typeface="Segoe UI Variable Display Semib" pitchFamily="2" charset="0"/>
              </a:rPr>
              <a:t>GND</a:t>
            </a:r>
            <a:r>
              <a:rPr lang="en-US" dirty="0">
                <a:latin typeface="Segoe UI Variable Display Semib" pitchFamily="2" charset="0"/>
              </a:rPr>
              <a:t>: The common ground pin </a:t>
            </a:r>
          </a:p>
          <a:p>
            <a:endParaRPr lang="en-US" dirty="0">
              <a:latin typeface="Segoe UI Variable Display Semib" pitchFamily="2" charset="0"/>
            </a:endParaRPr>
          </a:p>
          <a:p>
            <a:r>
              <a:rPr lang="en-US" b="1" u="sng" dirty="0">
                <a:latin typeface="Segoe UI Variable Display Semib" pitchFamily="2" charset="0"/>
              </a:rPr>
              <a:t>VSS</a:t>
            </a:r>
            <a:r>
              <a:rPr lang="en-US" dirty="0">
                <a:latin typeface="Segoe UI Variable Display Semib" pitchFamily="2" charset="0"/>
              </a:rPr>
              <a:t>: VSS </a:t>
            </a:r>
            <a:r>
              <a:rPr lang="en-US" b="0" i="0" dirty="0">
                <a:effectLst/>
                <a:latin typeface="Segoe UI Variable Display Semib" pitchFamily="2" charset="0"/>
              </a:rPr>
              <a:t>is used to power the logic circuitry within the L298N IC, and can range between 5V and 7V.</a:t>
            </a:r>
            <a:endParaRPr lang="en-IN" dirty="0">
              <a:latin typeface="Segoe UI Variable Display Semib" pitchFamily="2" charset="0"/>
            </a:endParaRPr>
          </a:p>
        </p:txBody>
      </p:sp>
      <p:pic>
        <p:nvPicPr>
          <p:cNvPr id="9" name="Picture 8">
            <a:extLst>
              <a:ext uri="{FF2B5EF4-FFF2-40B4-BE49-F238E27FC236}">
                <a16:creationId xmlns:a16="http://schemas.microsoft.com/office/drawing/2014/main" id="{2C07F4E2-D4A8-677C-26CB-C8D4A2A49E86}"/>
              </a:ext>
            </a:extLst>
          </p:cNvPr>
          <p:cNvPicPr>
            <a:picLocks noChangeAspect="1"/>
          </p:cNvPicPr>
          <p:nvPr/>
        </p:nvPicPr>
        <p:blipFill rotWithShape="1">
          <a:blip r:embed="rId2">
            <a:extLst>
              <a:ext uri="{28A0092B-C50C-407E-A947-70E740481C1C}">
                <a14:useLocalDpi xmlns:a14="http://schemas.microsoft.com/office/drawing/2010/main" val="0"/>
              </a:ext>
            </a:extLst>
          </a:blip>
          <a:srcRect l="5607" t="7083" r="5073" b="4306"/>
          <a:stretch/>
        </p:blipFill>
        <p:spPr>
          <a:xfrm>
            <a:off x="1228725" y="1108132"/>
            <a:ext cx="4867275" cy="4641736"/>
          </a:xfrm>
          <a:prstGeom prst="rect">
            <a:avLst/>
          </a:prstGeom>
        </p:spPr>
      </p:pic>
    </p:spTree>
    <p:extLst>
      <p:ext uri="{BB962C8B-B14F-4D97-AF65-F5344CB8AC3E}">
        <p14:creationId xmlns:p14="http://schemas.microsoft.com/office/powerpoint/2010/main" val="2802811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C58F87-2D61-5319-64BF-6DAB8692E26C}"/>
              </a:ext>
            </a:extLst>
          </p:cNvPr>
          <p:cNvSpPr txBox="1"/>
          <p:nvPr/>
        </p:nvSpPr>
        <p:spPr>
          <a:xfrm>
            <a:off x="4191000" y="295275"/>
            <a:ext cx="3810000" cy="584775"/>
          </a:xfrm>
          <a:prstGeom prst="rect">
            <a:avLst/>
          </a:prstGeom>
          <a:noFill/>
        </p:spPr>
        <p:txBody>
          <a:bodyPr wrap="square" rtlCol="0">
            <a:spAutoFit/>
          </a:bodyPr>
          <a:lstStyle/>
          <a:p>
            <a:pPr algn="ctr"/>
            <a:r>
              <a:rPr lang="en-IN" sz="3200" u="sng" dirty="0">
                <a:latin typeface="Segoe UI Variable Display Semib" pitchFamily="2" charset="0"/>
              </a:rPr>
              <a:t>Pins of a L298N </a:t>
            </a:r>
          </a:p>
        </p:txBody>
      </p:sp>
      <p:sp>
        <p:nvSpPr>
          <p:cNvPr id="7" name="TextBox 6">
            <a:extLst>
              <a:ext uri="{FF2B5EF4-FFF2-40B4-BE49-F238E27FC236}">
                <a16:creationId xmlns:a16="http://schemas.microsoft.com/office/drawing/2014/main" id="{5919FA2D-2D80-ECEE-88E0-0C3C607B63E6}"/>
              </a:ext>
            </a:extLst>
          </p:cNvPr>
          <p:cNvSpPr txBox="1"/>
          <p:nvPr/>
        </p:nvSpPr>
        <p:spPr>
          <a:xfrm>
            <a:off x="6886575" y="2551837"/>
            <a:ext cx="4076700" cy="1754326"/>
          </a:xfrm>
          <a:prstGeom prst="rect">
            <a:avLst/>
          </a:prstGeom>
          <a:noFill/>
        </p:spPr>
        <p:txBody>
          <a:bodyPr wrap="square" rtlCol="0">
            <a:spAutoFit/>
          </a:bodyPr>
          <a:lstStyle/>
          <a:p>
            <a:r>
              <a:rPr lang="en-IN" dirty="0">
                <a:latin typeface="Segoe UI Variable Display Semib" pitchFamily="2" charset="0"/>
              </a:rPr>
              <a:t>There are four output points, OUT1, OUT2, OUT3 and OUT4.</a:t>
            </a:r>
          </a:p>
          <a:p>
            <a:endParaRPr lang="en-IN" dirty="0">
              <a:latin typeface="Segoe UI Variable Display Semib" pitchFamily="2" charset="0"/>
            </a:endParaRPr>
          </a:p>
          <a:p>
            <a:r>
              <a:rPr lang="en-IN" dirty="0">
                <a:latin typeface="Segoe UI Variable Display Semib" pitchFamily="2" charset="0"/>
              </a:rPr>
              <a:t>These are what we are going to use to connect our motors. Each of these pins can supply 2A to each motors. </a:t>
            </a:r>
          </a:p>
        </p:txBody>
      </p:sp>
      <p:pic>
        <p:nvPicPr>
          <p:cNvPr id="9" name="Picture 8">
            <a:extLst>
              <a:ext uri="{FF2B5EF4-FFF2-40B4-BE49-F238E27FC236}">
                <a16:creationId xmlns:a16="http://schemas.microsoft.com/office/drawing/2014/main" id="{2C07F4E2-D4A8-677C-26CB-C8D4A2A49E86}"/>
              </a:ext>
            </a:extLst>
          </p:cNvPr>
          <p:cNvPicPr>
            <a:picLocks noChangeAspect="1"/>
          </p:cNvPicPr>
          <p:nvPr/>
        </p:nvPicPr>
        <p:blipFill rotWithShape="1">
          <a:blip r:embed="rId2">
            <a:extLst>
              <a:ext uri="{28A0092B-C50C-407E-A947-70E740481C1C}">
                <a14:useLocalDpi xmlns:a14="http://schemas.microsoft.com/office/drawing/2010/main" val="0"/>
              </a:ext>
            </a:extLst>
          </a:blip>
          <a:srcRect l="5607" t="7083" r="5073" b="4306"/>
          <a:stretch/>
        </p:blipFill>
        <p:spPr>
          <a:xfrm>
            <a:off x="1228725" y="1108132"/>
            <a:ext cx="4867275" cy="4641736"/>
          </a:xfrm>
          <a:prstGeom prst="rect">
            <a:avLst/>
          </a:prstGeom>
        </p:spPr>
      </p:pic>
    </p:spTree>
    <p:extLst>
      <p:ext uri="{BB962C8B-B14F-4D97-AF65-F5344CB8AC3E}">
        <p14:creationId xmlns:p14="http://schemas.microsoft.com/office/powerpoint/2010/main" val="358556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C58F87-2D61-5319-64BF-6DAB8692E26C}"/>
              </a:ext>
            </a:extLst>
          </p:cNvPr>
          <p:cNvSpPr txBox="1"/>
          <p:nvPr/>
        </p:nvSpPr>
        <p:spPr>
          <a:xfrm>
            <a:off x="4191000" y="295275"/>
            <a:ext cx="3810000" cy="584775"/>
          </a:xfrm>
          <a:prstGeom prst="rect">
            <a:avLst/>
          </a:prstGeom>
          <a:noFill/>
        </p:spPr>
        <p:txBody>
          <a:bodyPr wrap="square" rtlCol="0">
            <a:spAutoFit/>
          </a:bodyPr>
          <a:lstStyle/>
          <a:p>
            <a:pPr algn="ctr"/>
            <a:r>
              <a:rPr lang="en-IN" sz="3200" u="sng" dirty="0">
                <a:latin typeface="Segoe UI Variable Display Semib" pitchFamily="2" charset="0"/>
              </a:rPr>
              <a:t>Pins of a L298N </a:t>
            </a:r>
          </a:p>
        </p:txBody>
      </p:sp>
      <p:sp>
        <p:nvSpPr>
          <p:cNvPr id="7" name="TextBox 6">
            <a:extLst>
              <a:ext uri="{FF2B5EF4-FFF2-40B4-BE49-F238E27FC236}">
                <a16:creationId xmlns:a16="http://schemas.microsoft.com/office/drawing/2014/main" id="{5919FA2D-2D80-ECEE-88E0-0C3C607B63E6}"/>
              </a:ext>
            </a:extLst>
          </p:cNvPr>
          <p:cNvSpPr txBox="1"/>
          <p:nvPr/>
        </p:nvSpPr>
        <p:spPr>
          <a:xfrm>
            <a:off x="6886575" y="1720840"/>
            <a:ext cx="4076700" cy="3416320"/>
          </a:xfrm>
          <a:prstGeom prst="rect">
            <a:avLst/>
          </a:prstGeom>
          <a:noFill/>
        </p:spPr>
        <p:txBody>
          <a:bodyPr wrap="square" rtlCol="0">
            <a:spAutoFit/>
          </a:bodyPr>
          <a:lstStyle/>
          <a:p>
            <a:r>
              <a:rPr lang="en-IN" dirty="0">
                <a:latin typeface="Segoe UI Variable Display Semib" pitchFamily="2" charset="0"/>
              </a:rPr>
              <a:t>There are two input pins:</a:t>
            </a:r>
          </a:p>
          <a:p>
            <a:endParaRPr lang="en-IN" dirty="0">
              <a:latin typeface="Segoe UI Variable Display Semib" pitchFamily="2" charset="0"/>
            </a:endParaRPr>
          </a:p>
          <a:p>
            <a:r>
              <a:rPr lang="en-IN" u="sng" dirty="0">
                <a:latin typeface="Segoe UI Variable Display Semib" pitchFamily="2" charset="0"/>
              </a:rPr>
              <a:t>VS</a:t>
            </a:r>
            <a:r>
              <a:rPr lang="en-IN" dirty="0">
                <a:latin typeface="Segoe UI Variable Display Semib" pitchFamily="2" charset="0"/>
              </a:rPr>
              <a:t>: VS </a:t>
            </a:r>
            <a:r>
              <a:rPr lang="en-US" b="0" i="0" dirty="0">
                <a:effectLst/>
                <a:latin typeface="Segoe UI Variable Display Semib" pitchFamily="2" charset="0"/>
              </a:rPr>
              <a:t>pin powers the IC’s internal H-Bridge, which drives the motors. This pin accepts input voltages ranging from 5 to 12V.</a:t>
            </a:r>
          </a:p>
          <a:p>
            <a:endParaRPr lang="en-US" dirty="0">
              <a:latin typeface="Segoe UI Variable Display Semib" pitchFamily="2" charset="0"/>
            </a:endParaRPr>
          </a:p>
          <a:p>
            <a:r>
              <a:rPr lang="en-US" b="1" u="sng" dirty="0">
                <a:latin typeface="Segoe UI Variable Display Semib" pitchFamily="2" charset="0"/>
              </a:rPr>
              <a:t>GND</a:t>
            </a:r>
            <a:r>
              <a:rPr lang="en-US" dirty="0">
                <a:latin typeface="Segoe UI Variable Display Semib" pitchFamily="2" charset="0"/>
              </a:rPr>
              <a:t>: The common ground pin </a:t>
            </a:r>
          </a:p>
          <a:p>
            <a:endParaRPr lang="en-US" dirty="0">
              <a:latin typeface="Segoe UI Variable Display Semib" pitchFamily="2" charset="0"/>
            </a:endParaRPr>
          </a:p>
          <a:p>
            <a:r>
              <a:rPr lang="en-US" b="1" u="sng" dirty="0">
                <a:latin typeface="Segoe UI Variable Display Semib" pitchFamily="2" charset="0"/>
              </a:rPr>
              <a:t>VSS</a:t>
            </a:r>
            <a:r>
              <a:rPr lang="en-US" dirty="0">
                <a:latin typeface="Segoe UI Variable Display Semib" pitchFamily="2" charset="0"/>
              </a:rPr>
              <a:t>: VSS </a:t>
            </a:r>
            <a:r>
              <a:rPr lang="en-US" b="0" i="0" dirty="0">
                <a:effectLst/>
                <a:latin typeface="Segoe UI Variable Display Semib" pitchFamily="2" charset="0"/>
              </a:rPr>
              <a:t>is used to power the logic circuitry within the L298N IC, and can range between 5V and 7V.</a:t>
            </a:r>
            <a:endParaRPr lang="en-IN" dirty="0">
              <a:latin typeface="Segoe UI Variable Display Semib" pitchFamily="2" charset="0"/>
            </a:endParaRPr>
          </a:p>
        </p:txBody>
      </p:sp>
      <p:pic>
        <p:nvPicPr>
          <p:cNvPr id="9" name="Picture 8">
            <a:extLst>
              <a:ext uri="{FF2B5EF4-FFF2-40B4-BE49-F238E27FC236}">
                <a16:creationId xmlns:a16="http://schemas.microsoft.com/office/drawing/2014/main" id="{2C07F4E2-D4A8-677C-26CB-C8D4A2A49E86}"/>
              </a:ext>
            </a:extLst>
          </p:cNvPr>
          <p:cNvPicPr>
            <a:picLocks noChangeAspect="1"/>
          </p:cNvPicPr>
          <p:nvPr/>
        </p:nvPicPr>
        <p:blipFill rotWithShape="1">
          <a:blip r:embed="rId2">
            <a:extLst>
              <a:ext uri="{28A0092B-C50C-407E-A947-70E740481C1C}">
                <a14:useLocalDpi xmlns:a14="http://schemas.microsoft.com/office/drawing/2010/main" val="0"/>
              </a:ext>
            </a:extLst>
          </a:blip>
          <a:srcRect l="5607" t="7083" r="5073" b="4306"/>
          <a:stretch/>
        </p:blipFill>
        <p:spPr>
          <a:xfrm>
            <a:off x="1228725" y="1108132"/>
            <a:ext cx="4867275" cy="4641736"/>
          </a:xfrm>
          <a:prstGeom prst="rect">
            <a:avLst/>
          </a:prstGeom>
        </p:spPr>
      </p:pic>
    </p:spTree>
    <p:extLst>
      <p:ext uri="{BB962C8B-B14F-4D97-AF65-F5344CB8AC3E}">
        <p14:creationId xmlns:p14="http://schemas.microsoft.com/office/powerpoint/2010/main" val="207110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F340F3DE-4F6A-7BDF-696E-ADCC643958A1}"/>
              </a:ext>
            </a:extLst>
          </p:cNvPr>
          <p:cNvSpPr/>
          <p:nvPr/>
        </p:nvSpPr>
        <p:spPr>
          <a:xfrm>
            <a:off x="314327" y="2381552"/>
            <a:ext cx="2676525" cy="378202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C2696C5-A72B-B4D4-F81B-98B11851B2E9}"/>
              </a:ext>
            </a:extLst>
          </p:cNvPr>
          <p:cNvSpPr txBox="1"/>
          <p:nvPr/>
        </p:nvSpPr>
        <p:spPr>
          <a:xfrm>
            <a:off x="514350" y="600075"/>
            <a:ext cx="3343275" cy="1107996"/>
          </a:xfrm>
          <a:prstGeom prst="rect">
            <a:avLst/>
          </a:prstGeom>
          <a:noFill/>
        </p:spPr>
        <p:txBody>
          <a:bodyPr wrap="square" rtlCol="0">
            <a:spAutoFit/>
          </a:bodyPr>
          <a:lstStyle/>
          <a:p>
            <a:r>
              <a:rPr lang="en-IN" sz="6600" dirty="0">
                <a:latin typeface="Impact" panose="020B0806030902050204" pitchFamily="34" charset="0"/>
              </a:rPr>
              <a:t>Agenda</a:t>
            </a:r>
          </a:p>
        </p:txBody>
      </p:sp>
      <p:sp>
        <p:nvSpPr>
          <p:cNvPr id="5" name="TextBox 4">
            <a:extLst>
              <a:ext uri="{FF2B5EF4-FFF2-40B4-BE49-F238E27FC236}">
                <a16:creationId xmlns:a16="http://schemas.microsoft.com/office/drawing/2014/main" id="{E1151514-CB69-E72A-0FD3-FDD5DC7AAD74}"/>
              </a:ext>
            </a:extLst>
          </p:cNvPr>
          <p:cNvSpPr txBox="1"/>
          <p:nvPr/>
        </p:nvSpPr>
        <p:spPr>
          <a:xfrm>
            <a:off x="414337" y="2381554"/>
            <a:ext cx="695325"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01</a:t>
            </a:r>
          </a:p>
        </p:txBody>
      </p:sp>
      <p:sp>
        <p:nvSpPr>
          <p:cNvPr id="6" name="TextBox 5">
            <a:extLst>
              <a:ext uri="{FF2B5EF4-FFF2-40B4-BE49-F238E27FC236}">
                <a16:creationId xmlns:a16="http://schemas.microsoft.com/office/drawing/2014/main" id="{83183C35-2CA9-1F90-0DE9-9A75304518F8}"/>
              </a:ext>
            </a:extLst>
          </p:cNvPr>
          <p:cNvSpPr txBox="1"/>
          <p:nvPr/>
        </p:nvSpPr>
        <p:spPr>
          <a:xfrm>
            <a:off x="414337" y="2960906"/>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and understand the working of an Arduino and how to interface it with our components.</a:t>
            </a:r>
          </a:p>
        </p:txBody>
      </p:sp>
      <p:sp>
        <p:nvSpPr>
          <p:cNvPr id="7" name="TextBox 6">
            <a:extLst>
              <a:ext uri="{FF2B5EF4-FFF2-40B4-BE49-F238E27FC236}">
                <a16:creationId xmlns:a16="http://schemas.microsoft.com/office/drawing/2014/main" id="{59994CA3-715E-E9DB-02C7-6786E9C74D52}"/>
              </a:ext>
            </a:extLst>
          </p:cNvPr>
          <p:cNvSpPr txBox="1"/>
          <p:nvPr/>
        </p:nvSpPr>
        <p:spPr>
          <a:xfrm>
            <a:off x="3338513" y="2381554"/>
            <a:ext cx="747713"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02</a:t>
            </a:r>
          </a:p>
        </p:txBody>
      </p:sp>
      <p:sp>
        <p:nvSpPr>
          <p:cNvPr id="9" name="TextBox 8">
            <a:extLst>
              <a:ext uri="{FF2B5EF4-FFF2-40B4-BE49-F238E27FC236}">
                <a16:creationId xmlns:a16="http://schemas.microsoft.com/office/drawing/2014/main" id="{132DEEE5-38C8-BB9C-C9D7-866DF02998F5}"/>
              </a:ext>
            </a:extLst>
          </p:cNvPr>
          <p:cNvSpPr txBox="1"/>
          <p:nvPr/>
        </p:nvSpPr>
        <p:spPr>
          <a:xfrm>
            <a:off x="3352800" y="2960905"/>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about L298N – this magic driver we are going to use to control our motors &amp; how to interface it.</a:t>
            </a:r>
          </a:p>
        </p:txBody>
      </p:sp>
      <p:sp>
        <p:nvSpPr>
          <p:cNvPr id="10" name="TextBox 9">
            <a:extLst>
              <a:ext uri="{FF2B5EF4-FFF2-40B4-BE49-F238E27FC236}">
                <a16:creationId xmlns:a16="http://schemas.microsoft.com/office/drawing/2014/main" id="{44F0CBFC-BC95-C4A9-2035-41CD545E4990}"/>
              </a:ext>
            </a:extLst>
          </p:cNvPr>
          <p:cNvSpPr txBox="1"/>
          <p:nvPr/>
        </p:nvSpPr>
        <p:spPr>
          <a:xfrm>
            <a:off x="6286499" y="2381553"/>
            <a:ext cx="747713"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03</a:t>
            </a:r>
          </a:p>
        </p:txBody>
      </p:sp>
      <p:sp>
        <p:nvSpPr>
          <p:cNvPr id="12" name="TextBox 11">
            <a:extLst>
              <a:ext uri="{FF2B5EF4-FFF2-40B4-BE49-F238E27FC236}">
                <a16:creationId xmlns:a16="http://schemas.microsoft.com/office/drawing/2014/main" id="{418F70A5-6652-210D-B49B-CB83897CAEB7}"/>
              </a:ext>
            </a:extLst>
          </p:cNvPr>
          <p:cNvSpPr txBox="1"/>
          <p:nvPr/>
        </p:nvSpPr>
        <p:spPr>
          <a:xfrm>
            <a:off x="6291263" y="2937806"/>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what motors we are going to use, how do they work, and some alternatives to these motors. </a:t>
            </a:r>
          </a:p>
        </p:txBody>
      </p:sp>
      <p:sp>
        <p:nvSpPr>
          <p:cNvPr id="13" name="TextBox 12">
            <a:extLst>
              <a:ext uri="{FF2B5EF4-FFF2-40B4-BE49-F238E27FC236}">
                <a16:creationId xmlns:a16="http://schemas.microsoft.com/office/drawing/2014/main" id="{0FCF2B2A-F540-53BB-DA6A-33696E33AFD4}"/>
              </a:ext>
            </a:extLst>
          </p:cNvPr>
          <p:cNvSpPr txBox="1"/>
          <p:nvPr/>
        </p:nvSpPr>
        <p:spPr>
          <a:xfrm>
            <a:off x="8982075" y="2381552"/>
            <a:ext cx="747713"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04</a:t>
            </a:r>
          </a:p>
        </p:txBody>
      </p:sp>
      <p:sp>
        <p:nvSpPr>
          <p:cNvPr id="14" name="TextBox 13">
            <a:extLst>
              <a:ext uri="{FF2B5EF4-FFF2-40B4-BE49-F238E27FC236}">
                <a16:creationId xmlns:a16="http://schemas.microsoft.com/office/drawing/2014/main" id="{9351EB72-5EFC-4163-8322-8865BDBEBB1B}"/>
              </a:ext>
            </a:extLst>
          </p:cNvPr>
          <p:cNvSpPr txBox="1"/>
          <p:nvPr/>
        </p:nvSpPr>
        <p:spPr>
          <a:xfrm>
            <a:off x="8982075" y="2933754"/>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about HC-05, the Bluetooth based controller we will be using and power sources for our car. </a:t>
            </a:r>
          </a:p>
        </p:txBody>
      </p:sp>
    </p:spTree>
    <p:extLst>
      <p:ext uri="{BB962C8B-B14F-4D97-AF65-F5344CB8AC3E}">
        <p14:creationId xmlns:p14="http://schemas.microsoft.com/office/powerpoint/2010/main" val="181608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C58F87-2D61-5319-64BF-6DAB8692E26C}"/>
              </a:ext>
            </a:extLst>
          </p:cNvPr>
          <p:cNvSpPr txBox="1"/>
          <p:nvPr/>
        </p:nvSpPr>
        <p:spPr>
          <a:xfrm>
            <a:off x="4191000" y="295275"/>
            <a:ext cx="3810000" cy="584775"/>
          </a:xfrm>
          <a:prstGeom prst="rect">
            <a:avLst/>
          </a:prstGeom>
          <a:noFill/>
        </p:spPr>
        <p:txBody>
          <a:bodyPr wrap="square" rtlCol="0">
            <a:spAutoFit/>
          </a:bodyPr>
          <a:lstStyle/>
          <a:p>
            <a:pPr algn="ctr"/>
            <a:r>
              <a:rPr lang="en-IN" sz="3200" u="sng" dirty="0">
                <a:latin typeface="Segoe UI Variable Display Semib" pitchFamily="2" charset="0"/>
              </a:rPr>
              <a:t>Pins of a L298N </a:t>
            </a:r>
          </a:p>
        </p:txBody>
      </p:sp>
      <p:sp>
        <p:nvSpPr>
          <p:cNvPr id="7" name="TextBox 6">
            <a:extLst>
              <a:ext uri="{FF2B5EF4-FFF2-40B4-BE49-F238E27FC236}">
                <a16:creationId xmlns:a16="http://schemas.microsoft.com/office/drawing/2014/main" id="{5919FA2D-2D80-ECEE-88E0-0C3C607B63E6}"/>
              </a:ext>
            </a:extLst>
          </p:cNvPr>
          <p:cNvSpPr txBox="1"/>
          <p:nvPr/>
        </p:nvSpPr>
        <p:spPr>
          <a:xfrm>
            <a:off x="6886575" y="1859339"/>
            <a:ext cx="4076700" cy="3139321"/>
          </a:xfrm>
          <a:prstGeom prst="rect">
            <a:avLst/>
          </a:prstGeom>
          <a:noFill/>
        </p:spPr>
        <p:txBody>
          <a:bodyPr wrap="square" rtlCol="0">
            <a:spAutoFit/>
          </a:bodyPr>
          <a:lstStyle/>
          <a:p>
            <a:pPr algn="l"/>
            <a:r>
              <a:rPr lang="en-US" b="0" i="0" dirty="0">
                <a:effectLst/>
                <a:latin typeface="Segoe UI Variable Display Semib" pitchFamily="2" charset="0"/>
              </a:rPr>
              <a:t>The module has two direction control pins. The </a:t>
            </a:r>
            <a:r>
              <a:rPr lang="en-US" b="1" i="0" u="sng" dirty="0">
                <a:effectLst/>
                <a:latin typeface="Segoe UI Variable Display Semib" pitchFamily="2" charset="0"/>
              </a:rPr>
              <a:t>IN1 and IN2 </a:t>
            </a:r>
            <a:r>
              <a:rPr lang="en-US" b="0" i="0" dirty="0">
                <a:effectLst/>
                <a:latin typeface="Segoe UI Variable Display Semib" pitchFamily="2" charset="0"/>
              </a:rPr>
              <a:t>pins control the spinning direction of motor A.</a:t>
            </a:r>
          </a:p>
          <a:p>
            <a:pPr algn="l"/>
            <a:endParaRPr lang="en-US" dirty="0">
              <a:latin typeface="Segoe UI Variable Display Semib" pitchFamily="2" charset="0"/>
            </a:endParaRPr>
          </a:p>
          <a:p>
            <a:pPr algn="l"/>
            <a:r>
              <a:rPr lang="en-US" b="0" i="0" dirty="0">
                <a:effectLst/>
                <a:latin typeface="Segoe UI Variable Display Semib" pitchFamily="2" charset="0"/>
              </a:rPr>
              <a:t>While </a:t>
            </a:r>
            <a:r>
              <a:rPr lang="en-US" b="0" i="0" u="sng" dirty="0">
                <a:effectLst/>
                <a:latin typeface="Segoe UI Variable Display Semib" pitchFamily="2" charset="0"/>
              </a:rPr>
              <a:t>IN3 and IN4 </a:t>
            </a:r>
            <a:r>
              <a:rPr lang="en-US" b="0" i="0" dirty="0">
                <a:effectLst/>
                <a:latin typeface="Segoe UI Variable Display Semib" pitchFamily="2" charset="0"/>
              </a:rPr>
              <a:t>control the spinning direction of motor B.</a:t>
            </a:r>
          </a:p>
          <a:p>
            <a:pPr algn="l"/>
            <a:endParaRPr lang="en-US" b="0" i="0" dirty="0">
              <a:effectLst/>
              <a:latin typeface="Segoe UI Variable Display Semib" pitchFamily="2" charset="0"/>
            </a:endParaRPr>
          </a:p>
          <a:p>
            <a:pPr algn="l"/>
            <a:r>
              <a:rPr lang="en-US" b="0" i="0" dirty="0">
                <a:effectLst/>
                <a:latin typeface="Segoe UI Variable Display Semib" pitchFamily="2" charset="0"/>
              </a:rPr>
              <a:t>The spinning direction of the motor can be controlled by applying logic HIGH (5V) or logic LOW (Ground) to these inputs. </a:t>
            </a:r>
            <a:endParaRPr lang="en-IN" dirty="0">
              <a:latin typeface="Segoe UI Variable Display Semib" pitchFamily="2" charset="0"/>
            </a:endParaRPr>
          </a:p>
        </p:txBody>
      </p:sp>
      <p:pic>
        <p:nvPicPr>
          <p:cNvPr id="9" name="Picture 8">
            <a:extLst>
              <a:ext uri="{FF2B5EF4-FFF2-40B4-BE49-F238E27FC236}">
                <a16:creationId xmlns:a16="http://schemas.microsoft.com/office/drawing/2014/main" id="{2C07F4E2-D4A8-677C-26CB-C8D4A2A49E86}"/>
              </a:ext>
            </a:extLst>
          </p:cNvPr>
          <p:cNvPicPr>
            <a:picLocks noChangeAspect="1"/>
          </p:cNvPicPr>
          <p:nvPr/>
        </p:nvPicPr>
        <p:blipFill rotWithShape="1">
          <a:blip r:embed="rId2">
            <a:extLst>
              <a:ext uri="{28A0092B-C50C-407E-A947-70E740481C1C}">
                <a14:useLocalDpi xmlns:a14="http://schemas.microsoft.com/office/drawing/2010/main" val="0"/>
              </a:ext>
            </a:extLst>
          </a:blip>
          <a:srcRect l="5607" t="7083" r="5073" b="4306"/>
          <a:stretch/>
        </p:blipFill>
        <p:spPr>
          <a:xfrm>
            <a:off x="1228725" y="1108132"/>
            <a:ext cx="4867275" cy="4641736"/>
          </a:xfrm>
          <a:prstGeom prst="rect">
            <a:avLst/>
          </a:prstGeom>
        </p:spPr>
      </p:pic>
    </p:spTree>
    <p:extLst>
      <p:ext uri="{BB962C8B-B14F-4D97-AF65-F5344CB8AC3E}">
        <p14:creationId xmlns:p14="http://schemas.microsoft.com/office/powerpoint/2010/main" val="3618708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C58F87-2D61-5319-64BF-6DAB8692E26C}"/>
              </a:ext>
            </a:extLst>
          </p:cNvPr>
          <p:cNvSpPr txBox="1"/>
          <p:nvPr/>
        </p:nvSpPr>
        <p:spPr>
          <a:xfrm>
            <a:off x="4191000" y="295275"/>
            <a:ext cx="3810000" cy="584775"/>
          </a:xfrm>
          <a:prstGeom prst="rect">
            <a:avLst/>
          </a:prstGeom>
          <a:noFill/>
        </p:spPr>
        <p:txBody>
          <a:bodyPr wrap="square" rtlCol="0">
            <a:spAutoFit/>
          </a:bodyPr>
          <a:lstStyle/>
          <a:p>
            <a:pPr algn="ctr"/>
            <a:r>
              <a:rPr lang="en-IN" sz="3200" u="sng" dirty="0">
                <a:latin typeface="Segoe UI Variable Display Semib" pitchFamily="2" charset="0"/>
              </a:rPr>
              <a:t>Pins of a L298N </a:t>
            </a:r>
          </a:p>
        </p:txBody>
      </p:sp>
      <p:sp>
        <p:nvSpPr>
          <p:cNvPr id="7" name="TextBox 6">
            <a:extLst>
              <a:ext uri="{FF2B5EF4-FFF2-40B4-BE49-F238E27FC236}">
                <a16:creationId xmlns:a16="http://schemas.microsoft.com/office/drawing/2014/main" id="{5919FA2D-2D80-ECEE-88E0-0C3C607B63E6}"/>
              </a:ext>
            </a:extLst>
          </p:cNvPr>
          <p:cNvSpPr txBox="1"/>
          <p:nvPr/>
        </p:nvSpPr>
        <p:spPr>
          <a:xfrm>
            <a:off x="6886575" y="1859339"/>
            <a:ext cx="4076700" cy="3139321"/>
          </a:xfrm>
          <a:prstGeom prst="rect">
            <a:avLst/>
          </a:prstGeom>
          <a:noFill/>
        </p:spPr>
        <p:txBody>
          <a:bodyPr wrap="square" rtlCol="0">
            <a:spAutoFit/>
          </a:bodyPr>
          <a:lstStyle/>
          <a:p>
            <a:pPr algn="l"/>
            <a:r>
              <a:rPr lang="en-US" b="0" i="0" dirty="0">
                <a:effectLst/>
                <a:latin typeface="Segoe UI Variable Display Semib" pitchFamily="2" charset="0"/>
              </a:rPr>
              <a:t>As discussed  before, there are two speed control pins, that is the ENB and ENA pins. </a:t>
            </a:r>
          </a:p>
          <a:p>
            <a:pPr algn="l"/>
            <a:endParaRPr lang="en-US" dirty="0">
              <a:latin typeface="Segoe UI Variable Display Semib" pitchFamily="2" charset="0"/>
            </a:endParaRPr>
          </a:p>
          <a:p>
            <a:pPr algn="l"/>
            <a:r>
              <a:rPr lang="en-US" b="0" i="0" dirty="0">
                <a:effectLst/>
                <a:latin typeface="Segoe UI Variable Display Semib" pitchFamily="2" charset="0"/>
              </a:rPr>
              <a:t>Pulling these pins HIGH will cause the motors to spin, while pulling them LOW will stop them. However, with Pulse Width Modulation (PWM), the speed of the motors can be controlled.</a:t>
            </a:r>
          </a:p>
          <a:p>
            <a:pPr algn="l"/>
            <a:endParaRPr lang="en-IN" dirty="0">
              <a:latin typeface="Segoe UI Variable Display Semib" pitchFamily="2" charset="0"/>
            </a:endParaRPr>
          </a:p>
        </p:txBody>
      </p:sp>
      <p:pic>
        <p:nvPicPr>
          <p:cNvPr id="9" name="Picture 8">
            <a:extLst>
              <a:ext uri="{FF2B5EF4-FFF2-40B4-BE49-F238E27FC236}">
                <a16:creationId xmlns:a16="http://schemas.microsoft.com/office/drawing/2014/main" id="{2C07F4E2-D4A8-677C-26CB-C8D4A2A49E86}"/>
              </a:ext>
            </a:extLst>
          </p:cNvPr>
          <p:cNvPicPr>
            <a:picLocks noChangeAspect="1"/>
          </p:cNvPicPr>
          <p:nvPr/>
        </p:nvPicPr>
        <p:blipFill rotWithShape="1">
          <a:blip r:embed="rId2">
            <a:extLst>
              <a:ext uri="{28A0092B-C50C-407E-A947-70E740481C1C}">
                <a14:useLocalDpi xmlns:a14="http://schemas.microsoft.com/office/drawing/2010/main" val="0"/>
              </a:ext>
            </a:extLst>
          </a:blip>
          <a:srcRect l="5607" t="7083" r="5073" b="4306"/>
          <a:stretch/>
        </p:blipFill>
        <p:spPr>
          <a:xfrm>
            <a:off x="1228725" y="1108132"/>
            <a:ext cx="4867275" cy="4641736"/>
          </a:xfrm>
          <a:prstGeom prst="rect">
            <a:avLst/>
          </a:prstGeom>
        </p:spPr>
      </p:pic>
    </p:spTree>
    <p:extLst>
      <p:ext uri="{BB962C8B-B14F-4D97-AF65-F5344CB8AC3E}">
        <p14:creationId xmlns:p14="http://schemas.microsoft.com/office/powerpoint/2010/main" val="157970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C58F87-2D61-5319-64BF-6DAB8692E26C}"/>
              </a:ext>
            </a:extLst>
          </p:cNvPr>
          <p:cNvSpPr txBox="1"/>
          <p:nvPr/>
        </p:nvSpPr>
        <p:spPr>
          <a:xfrm>
            <a:off x="4191000" y="295275"/>
            <a:ext cx="3810000" cy="584775"/>
          </a:xfrm>
          <a:prstGeom prst="rect">
            <a:avLst/>
          </a:prstGeom>
          <a:noFill/>
        </p:spPr>
        <p:txBody>
          <a:bodyPr wrap="square" rtlCol="0">
            <a:spAutoFit/>
          </a:bodyPr>
          <a:lstStyle/>
          <a:p>
            <a:pPr algn="ctr"/>
            <a:r>
              <a:rPr lang="en-IN" sz="3200" u="sng" dirty="0">
                <a:latin typeface="Segoe UI Variable Display Semib" pitchFamily="2" charset="0"/>
              </a:rPr>
              <a:t>Pins of a L298N </a:t>
            </a:r>
          </a:p>
        </p:txBody>
      </p:sp>
      <p:sp>
        <p:nvSpPr>
          <p:cNvPr id="7" name="TextBox 6">
            <a:extLst>
              <a:ext uri="{FF2B5EF4-FFF2-40B4-BE49-F238E27FC236}">
                <a16:creationId xmlns:a16="http://schemas.microsoft.com/office/drawing/2014/main" id="{5919FA2D-2D80-ECEE-88E0-0C3C607B63E6}"/>
              </a:ext>
            </a:extLst>
          </p:cNvPr>
          <p:cNvSpPr txBox="1"/>
          <p:nvPr/>
        </p:nvSpPr>
        <p:spPr>
          <a:xfrm>
            <a:off x="6886575" y="1859339"/>
            <a:ext cx="4076700" cy="3139321"/>
          </a:xfrm>
          <a:prstGeom prst="rect">
            <a:avLst/>
          </a:prstGeom>
          <a:noFill/>
        </p:spPr>
        <p:txBody>
          <a:bodyPr wrap="square" rtlCol="0">
            <a:spAutoFit/>
          </a:bodyPr>
          <a:lstStyle/>
          <a:p>
            <a:pPr algn="l"/>
            <a:r>
              <a:rPr lang="en-US" b="0" i="0" dirty="0">
                <a:effectLst/>
                <a:latin typeface="Segoe UI Variable Display Semib" pitchFamily="2" charset="0"/>
              </a:rPr>
              <a:t>As discussed  before, there are two speed control pins, that is the ENB and ENA pins. </a:t>
            </a:r>
          </a:p>
          <a:p>
            <a:pPr algn="l"/>
            <a:endParaRPr lang="en-US" dirty="0">
              <a:latin typeface="Segoe UI Variable Display Semib" pitchFamily="2" charset="0"/>
            </a:endParaRPr>
          </a:p>
          <a:p>
            <a:pPr algn="l"/>
            <a:r>
              <a:rPr lang="en-US" b="0" i="0" dirty="0">
                <a:effectLst/>
                <a:latin typeface="Segoe UI Variable Display Semib" pitchFamily="2" charset="0"/>
              </a:rPr>
              <a:t>Pulling these pins HIGH will cause the motors to spin, while pulling them LOW will stop them. However, with Pulse Width Modulation (PWM), the speed of the motors can be controlled.</a:t>
            </a:r>
          </a:p>
          <a:p>
            <a:pPr algn="l"/>
            <a:endParaRPr lang="en-IN" dirty="0">
              <a:latin typeface="Segoe UI Variable Display Semib" pitchFamily="2" charset="0"/>
            </a:endParaRPr>
          </a:p>
        </p:txBody>
      </p:sp>
      <p:pic>
        <p:nvPicPr>
          <p:cNvPr id="9" name="Picture 8">
            <a:extLst>
              <a:ext uri="{FF2B5EF4-FFF2-40B4-BE49-F238E27FC236}">
                <a16:creationId xmlns:a16="http://schemas.microsoft.com/office/drawing/2014/main" id="{2C07F4E2-D4A8-677C-26CB-C8D4A2A49E86}"/>
              </a:ext>
            </a:extLst>
          </p:cNvPr>
          <p:cNvPicPr>
            <a:picLocks noChangeAspect="1"/>
          </p:cNvPicPr>
          <p:nvPr/>
        </p:nvPicPr>
        <p:blipFill rotWithShape="1">
          <a:blip r:embed="rId2">
            <a:extLst>
              <a:ext uri="{28A0092B-C50C-407E-A947-70E740481C1C}">
                <a14:useLocalDpi xmlns:a14="http://schemas.microsoft.com/office/drawing/2010/main" val="0"/>
              </a:ext>
            </a:extLst>
          </a:blip>
          <a:srcRect l="5607" t="7083" r="5073" b="4306"/>
          <a:stretch/>
        </p:blipFill>
        <p:spPr>
          <a:xfrm>
            <a:off x="1228725" y="1108132"/>
            <a:ext cx="4867275" cy="4641736"/>
          </a:xfrm>
          <a:prstGeom prst="rect">
            <a:avLst/>
          </a:prstGeom>
        </p:spPr>
      </p:pic>
    </p:spTree>
    <p:extLst>
      <p:ext uri="{BB962C8B-B14F-4D97-AF65-F5344CB8AC3E}">
        <p14:creationId xmlns:p14="http://schemas.microsoft.com/office/powerpoint/2010/main" val="3426984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B74E91-640C-FE90-5843-C909172D9FE8}"/>
              </a:ext>
            </a:extLst>
          </p:cNvPr>
          <p:cNvSpPr txBox="1"/>
          <p:nvPr/>
        </p:nvSpPr>
        <p:spPr>
          <a:xfrm>
            <a:off x="2874233" y="314980"/>
            <a:ext cx="6443534" cy="523220"/>
          </a:xfrm>
          <a:prstGeom prst="rect">
            <a:avLst/>
          </a:prstGeom>
          <a:noFill/>
        </p:spPr>
        <p:txBody>
          <a:bodyPr wrap="square" rtlCol="0">
            <a:spAutoFit/>
          </a:bodyPr>
          <a:lstStyle/>
          <a:p>
            <a:pPr algn="ctr"/>
            <a:r>
              <a:rPr lang="en-IN" sz="2800" u="sng" dirty="0">
                <a:latin typeface="Segoe UI Variable Display Semib" pitchFamily="2" charset="0"/>
              </a:rPr>
              <a:t>Interfacing an L298N with an Arduino </a:t>
            </a:r>
          </a:p>
        </p:txBody>
      </p:sp>
      <p:sp>
        <p:nvSpPr>
          <p:cNvPr id="3" name="TextBox 2">
            <a:extLst>
              <a:ext uri="{FF2B5EF4-FFF2-40B4-BE49-F238E27FC236}">
                <a16:creationId xmlns:a16="http://schemas.microsoft.com/office/drawing/2014/main" id="{039964C2-1DE9-85BE-6D5F-D9081F2D7457}"/>
              </a:ext>
            </a:extLst>
          </p:cNvPr>
          <p:cNvSpPr txBox="1"/>
          <p:nvPr/>
        </p:nvSpPr>
        <p:spPr>
          <a:xfrm>
            <a:off x="1247775" y="1219200"/>
            <a:ext cx="9696450" cy="3970318"/>
          </a:xfrm>
          <a:prstGeom prst="rect">
            <a:avLst/>
          </a:prstGeom>
          <a:noFill/>
        </p:spPr>
        <p:txBody>
          <a:bodyPr wrap="square" rtlCol="0">
            <a:spAutoFit/>
          </a:bodyPr>
          <a:lstStyle/>
          <a:p>
            <a:r>
              <a:rPr lang="en-IN" dirty="0">
                <a:latin typeface="Segoe UI Variable Display Semib" pitchFamily="2" charset="0"/>
              </a:rPr>
              <a:t>In order to interface our motors, we should connect the OUT1, OUT2, OUT3 and OUT4  with our motor. </a:t>
            </a:r>
          </a:p>
          <a:p>
            <a:endParaRPr lang="en-IN" dirty="0">
              <a:latin typeface="Segoe UI Variable Display Semib" pitchFamily="2" charset="0"/>
            </a:endParaRPr>
          </a:p>
          <a:p>
            <a:r>
              <a:rPr lang="en-IN" dirty="0">
                <a:latin typeface="Segoe UI Variable Display Semib" pitchFamily="2" charset="0"/>
              </a:rPr>
              <a:t>For our input pins, we should interface it with the Digital pins of the Arduino.</a:t>
            </a:r>
          </a:p>
          <a:p>
            <a:endParaRPr lang="en-IN" dirty="0">
              <a:latin typeface="Segoe UI Variable Display Semib" pitchFamily="2" charset="0"/>
            </a:endParaRPr>
          </a:p>
          <a:p>
            <a:r>
              <a:rPr lang="en-IN" dirty="0">
                <a:latin typeface="Segoe UI Variable Display Semib" pitchFamily="2" charset="0"/>
              </a:rPr>
              <a:t>Namely,</a:t>
            </a:r>
          </a:p>
          <a:p>
            <a:endParaRPr lang="en-IN" dirty="0">
              <a:latin typeface="Segoe UI Variable Display Semib" pitchFamily="2" charset="0"/>
            </a:endParaRPr>
          </a:p>
          <a:p>
            <a:r>
              <a:rPr lang="en-IN" dirty="0">
                <a:latin typeface="Segoe UI Variable Display Semib" pitchFamily="2" charset="0"/>
              </a:rPr>
              <a:t>IN1 </a:t>
            </a:r>
            <a:r>
              <a:rPr lang="en-IN" dirty="0">
                <a:latin typeface="Segoe UI Variable Display Semib" pitchFamily="2" charset="0"/>
                <a:sym typeface="Wingdings" panose="05000000000000000000" pitchFamily="2" charset="2"/>
              </a:rPr>
              <a:t> Digital Pin 2</a:t>
            </a:r>
          </a:p>
          <a:p>
            <a:endParaRPr lang="en-IN" dirty="0">
              <a:latin typeface="Segoe UI Variable Display Semib" pitchFamily="2" charset="0"/>
              <a:sym typeface="Wingdings" panose="05000000000000000000" pitchFamily="2" charset="2"/>
            </a:endParaRPr>
          </a:p>
          <a:p>
            <a:r>
              <a:rPr lang="en-IN" dirty="0">
                <a:latin typeface="Segoe UI Variable Display Semib" pitchFamily="2" charset="0"/>
                <a:sym typeface="Wingdings" panose="05000000000000000000" pitchFamily="2" charset="2"/>
              </a:rPr>
              <a:t>IN2  Digital Pin 3</a:t>
            </a:r>
          </a:p>
          <a:p>
            <a:endParaRPr lang="en-IN" dirty="0">
              <a:latin typeface="Segoe UI Variable Display Semib" pitchFamily="2" charset="0"/>
              <a:sym typeface="Wingdings" panose="05000000000000000000" pitchFamily="2" charset="2"/>
            </a:endParaRPr>
          </a:p>
          <a:p>
            <a:r>
              <a:rPr lang="en-IN" dirty="0">
                <a:latin typeface="Segoe UI Variable Display Semib" pitchFamily="2" charset="0"/>
                <a:sym typeface="Wingdings" panose="05000000000000000000" pitchFamily="2" charset="2"/>
              </a:rPr>
              <a:t>IN3  Digital Pin 4</a:t>
            </a:r>
          </a:p>
          <a:p>
            <a:endParaRPr lang="en-IN" dirty="0">
              <a:latin typeface="Segoe UI Variable Display Semib" pitchFamily="2" charset="0"/>
              <a:sym typeface="Wingdings" panose="05000000000000000000" pitchFamily="2" charset="2"/>
            </a:endParaRPr>
          </a:p>
          <a:p>
            <a:r>
              <a:rPr lang="en-IN" dirty="0">
                <a:latin typeface="Segoe UI Variable Display Semib" pitchFamily="2" charset="0"/>
                <a:sym typeface="Wingdings" panose="05000000000000000000" pitchFamily="2" charset="2"/>
              </a:rPr>
              <a:t>IN4  Digital Pin 5</a:t>
            </a:r>
          </a:p>
        </p:txBody>
      </p:sp>
      <p:pic>
        <p:nvPicPr>
          <p:cNvPr id="5" name="Picture 4">
            <a:extLst>
              <a:ext uri="{FF2B5EF4-FFF2-40B4-BE49-F238E27FC236}">
                <a16:creationId xmlns:a16="http://schemas.microsoft.com/office/drawing/2014/main" id="{8739AC76-7169-8401-ABED-96B799B71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5509" y="2526384"/>
            <a:ext cx="4572000" cy="4100660"/>
          </a:xfrm>
          <a:prstGeom prst="rect">
            <a:avLst/>
          </a:prstGeom>
        </p:spPr>
      </p:pic>
    </p:spTree>
    <p:extLst>
      <p:ext uri="{BB962C8B-B14F-4D97-AF65-F5344CB8AC3E}">
        <p14:creationId xmlns:p14="http://schemas.microsoft.com/office/powerpoint/2010/main" val="170339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155431-2DF6-C82C-FD98-6BD003C94028}"/>
              </a:ext>
            </a:extLst>
          </p:cNvPr>
          <p:cNvSpPr txBox="1"/>
          <p:nvPr/>
        </p:nvSpPr>
        <p:spPr>
          <a:xfrm>
            <a:off x="4234543" y="195943"/>
            <a:ext cx="3722914" cy="646331"/>
          </a:xfrm>
          <a:prstGeom prst="rect">
            <a:avLst/>
          </a:prstGeom>
          <a:noFill/>
        </p:spPr>
        <p:txBody>
          <a:bodyPr wrap="square" rtlCol="0">
            <a:spAutoFit/>
          </a:bodyPr>
          <a:lstStyle/>
          <a:p>
            <a:r>
              <a:rPr lang="en-IN" sz="3600" dirty="0">
                <a:latin typeface="Segoe UI Semibold" panose="020B0702040204020203" pitchFamily="34" charset="0"/>
                <a:cs typeface="Segoe UI Semibold" panose="020B0702040204020203" pitchFamily="34" charset="0"/>
              </a:rPr>
              <a:t>Types of Motors </a:t>
            </a:r>
          </a:p>
        </p:txBody>
      </p:sp>
      <p:pic>
        <p:nvPicPr>
          <p:cNvPr id="5" name="Picture 4">
            <a:extLst>
              <a:ext uri="{FF2B5EF4-FFF2-40B4-BE49-F238E27FC236}">
                <a16:creationId xmlns:a16="http://schemas.microsoft.com/office/drawing/2014/main" id="{466B589B-6AD4-4BF6-01A3-BCAEFC7A8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1583871"/>
            <a:ext cx="2718707" cy="2718707"/>
          </a:xfrm>
          <a:prstGeom prst="rect">
            <a:avLst/>
          </a:prstGeom>
        </p:spPr>
      </p:pic>
      <p:pic>
        <p:nvPicPr>
          <p:cNvPr id="7" name="Picture 6">
            <a:extLst>
              <a:ext uri="{FF2B5EF4-FFF2-40B4-BE49-F238E27FC236}">
                <a16:creationId xmlns:a16="http://schemas.microsoft.com/office/drawing/2014/main" id="{A0CEFE32-C8BA-1764-25DB-E4BCCA568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536" y="1204232"/>
            <a:ext cx="4449535" cy="4449535"/>
          </a:xfrm>
          <a:prstGeom prst="rect">
            <a:avLst/>
          </a:prstGeom>
        </p:spPr>
      </p:pic>
      <p:sp>
        <p:nvSpPr>
          <p:cNvPr id="8" name="TextBox 7">
            <a:extLst>
              <a:ext uri="{FF2B5EF4-FFF2-40B4-BE49-F238E27FC236}">
                <a16:creationId xmlns:a16="http://schemas.microsoft.com/office/drawing/2014/main" id="{8A0692AA-3BFC-4855-4532-C559CBE2F7BD}"/>
              </a:ext>
            </a:extLst>
          </p:cNvPr>
          <p:cNvSpPr txBox="1"/>
          <p:nvPr/>
        </p:nvSpPr>
        <p:spPr>
          <a:xfrm>
            <a:off x="7649936" y="5061857"/>
            <a:ext cx="3004457" cy="400110"/>
          </a:xfrm>
          <a:prstGeom prst="rect">
            <a:avLst/>
          </a:prstGeom>
          <a:noFill/>
        </p:spPr>
        <p:txBody>
          <a:bodyPr wrap="square" rtlCol="0">
            <a:spAutoFit/>
          </a:bodyPr>
          <a:lstStyle/>
          <a:p>
            <a:pPr algn="ctr"/>
            <a:r>
              <a:rPr lang="en-IN" sz="2000" dirty="0">
                <a:latin typeface="Segoe UI Semibold" panose="020B0702040204020203" pitchFamily="34" charset="0"/>
                <a:cs typeface="Segoe UI Semibold" panose="020B0702040204020203" pitchFamily="34" charset="0"/>
              </a:rPr>
              <a:t>DC Motor </a:t>
            </a:r>
          </a:p>
        </p:txBody>
      </p:sp>
      <p:sp>
        <p:nvSpPr>
          <p:cNvPr id="9" name="TextBox 8">
            <a:extLst>
              <a:ext uri="{FF2B5EF4-FFF2-40B4-BE49-F238E27FC236}">
                <a16:creationId xmlns:a16="http://schemas.microsoft.com/office/drawing/2014/main" id="{A03DE1AC-6CB4-2CFE-580E-EC57126883DD}"/>
              </a:ext>
            </a:extLst>
          </p:cNvPr>
          <p:cNvSpPr txBox="1"/>
          <p:nvPr/>
        </p:nvSpPr>
        <p:spPr>
          <a:xfrm>
            <a:off x="1266824" y="5074074"/>
            <a:ext cx="3004457" cy="400110"/>
          </a:xfrm>
          <a:prstGeom prst="rect">
            <a:avLst/>
          </a:prstGeom>
          <a:noFill/>
        </p:spPr>
        <p:txBody>
          <a:bodyPr wrap="square" rtlCol="0">
            <a:spAutoFit/>
          </a:bodyPr>
          <a:lstStyle/>
          <a:p>
            <a:pPr algn="ctr"/>
            <a:r>
              <a:rPr lang="en-IN" sz="2000" dirty="0">
                <a:latin typeface="Segoe UI Semibold" panose="020B0702040204020203" pitchFamily="34" charset="0"/>
                <a:cs typeface="Segoe UI Semibold" panose="020B0702040204020203" pitchFamily="34" charset="0"/>
              </a:rPr>
              <a:t>DC Brushless Motor</a:t>
            </a:r>
          </a:p>
        </p:txBody>
      </p:sp>
    </p:spTree>
    <p:extLst>
      <p:ext uri="{BB962C8B-B14F-4D97-AF65-F5344CB8AC3E}">
        <p14:creationId xmlns:p14="http://schemas.microsoft.com/office/powerpoint/2010/main" val="85870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3EE704-275A-4B6F-3169-2648E88C7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66" y="913620"/>
            <a:ext cx="5030759" cy="5030759"/>
          </a:xfrm>
          <a:prstGeom prst="rect">
            <a:avLst/>
          </a:prstGeom>
        </p:spPr>
      </p:pic>
      <p:sp>
        <p:nvSpPr>
          <p:cNvPr id="4" name="TextBox 3">
            <a:extLst>
              <a:ext uri="{FF2B5EF4-FFF2-40B4-BE49-F238E27FC236}">
                <a16:creationId xmlns:a16="http://schemas.microsoft.com/office/drawing/2014/main" id="{96E87BDB-20E6-5BEE-427C-35EBAC33B4B4}"/>
              </a:ext>
            </a:extLst>
          </p:cNvPr>
          <p:cNvSpPr txBox="1"/>
          <p:nvPr/>
        </p:nvSpPr>
        <p:spPr>
          <a:xfrm>
            <a:off x="3585556" y="307571"/>
            <a:ext cx="5020887" cy="461665"/>
          </a:xfrm>
          <a:prstGeom prst="rect">
            <a:avLst/>
          </a:prstGeom>
          <a:noFill/>
        </p:spPr>
        <p:txBody>
          <a:bodyPr wrap="square" rtlCol="0">
            <a:spAutoFit/>
          </a:bodyPr>
          <a:lstStyle/>
          <a:p>
            <a:pPr algn="ctr"/>
            <a:r>
              <a:rPr lang="en-IN" sz="2400" dirty="0">
                <a:latin typeface="Segoe UI Semibold" panose="020B0702040204020203" pitchFamily="34" charset="0"/>
                <a:cs typeface="Segoe UI Semibold" panose="020B0702040204020203" pitchFamily="34" charset="0"/>
              </a:rPr>
              <a:t>DC Motor </a:t>
            </a:r>
          </a:p>
        </p:txBody>
      </p:sp>
      <p:sp>
        <p:nvSpPr>
          <p:cNvPr id="5" name="TextBox 4">
            <a:extLst>
              <a:ext uri="{FF2B5EF4-FFF2-40B4-BE49-F238E27FC236}">
                <a16:creationId xmlns:a16="http://schemas.microsoft.com/office/drawing/2014/main" id="{E7C16B84-5AA3-04FF-7CDE-D41571D9443B}"/>
              </a:ext>
            </a:extLst>
          </p:cNvPr>
          <p:cNvSpPr txBox="1"/>
          <p:nvPr/>
        </p:nvSpPr>
        <p:spPr>
          <a:xfrm>
            <a:off x="5265964" y="2305614"/>
            <a:ext cx="5519057" cy="2554545"/>
          </a:xfrm>
          <a:prstGeom prst="rect">
            <a:avLst/>
          </a:prstGeom>
          <a:noFill/>
        </p:spPr>
        <p:txBody>
          <a:bodyPr wrap="square" rtlCol="0">
            <a:spAutoFit/>
          </a:bodyPr>
          <a:lstStyle/>
          <a:p>
            <a:r>
              <a:rPr lang="en-US" sz="2000" b="0" i="0" dirty="0">
                <a:effectLst/>
                <a:latin typeface="Segoe UI Variable Display Semib" pitchFamily="2" charset="0"/>
              </a:rPr>
              <a:t>DC motor (Direct Current motor) is the most common type of motor. DC motors normally have just two leads, one positive and one negative. If you connect these two leads directly to a battery, the motor will rotate. If you switch the leads, the motor will rotate in the opposite direction. Basically, clockwise and anti-clockwise. </a:t>
            </a:r>
            <a:endParaRPr lang="en-IN" sz="2000" dirty="0">
              <a:latin typeface="Segoe UI Variable Display Semib" pitchFamily="2" charset="0"/>
            </a:endParaRPr>
          </a:p>
        </p:txBody>
      </p:sp>
    </p:spTree>
    <p:extLst>
      <p:ext uri="{BB962C8B-B14F-4D97-AF65-F5344CB8AC3E}">
        <p14:creationId xmlns:p14="http://schemas.microsoft.com/office/powerpoint/2010/main" val="2155456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155431-2DF6-C82C-FD98-6BD003C94028}"/>
              </a:ext>
            </a:extLst>
          </p:cNvPr>
          <p:cNvSpPr txBox="1"/>
          <p:nvPr/>
        </p:nvSpPr>
        <p:spPr>
          <a:xfrm>
            <a:off x="4234543" y="195943"/>
            <a:ext cx="3722914" cy="646331"/>
          </a:xfrm>
          <a:prstGeom prst="rect">
            <a:avLst/>
          </a:prstGeom>
          <a:noFill/>
        </p:spPr>
        <p:txBody>
          <a:bodyPr wrap="square" rtlCol="0">
            <a:spAutoFit/>
          </a:bodyPr>
          <a:lstStyle/>
          <a:p>
            <a:r>
              <a:rPr lang="en-IN" sz="3600" dirty="0">
                <a:latin typeface="Segoe UI Semibold" panose="020B0702040204020203" pitchFamily="34" charset="0"/>
                <a:cs typeface="Segoe UI Semibold" panose="020B0702040204020203" pitchFamily="34" charset="0"/>
              </a:rPr>
              <a:t>Types of Motors </a:t>
            </a:r>
          </a:p>
        </p:txBody>
      </p:sp>
      <p:pic>
        <p:nvPicPr>
          <p:cNvPr id="5" name="Picture 4">
            <a:extLst>
              <a:ext uri="{FF2B5EF4-FFF2-40B4-BE49-F238E27FC236}">
                <a16:creationId xmlns:a16="http://schemas.microsoft.com/office/drawing/2014/main" id="{466B589B-6AD4-4BF6-01A3-BCAEFC7A8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1583871"/>
            <a:ext cx="2718707" cy="2718707"/>
          </a:xfrm>
          <a:prstGeom prst="rect">
            <a:avLst/>
          </a:prstGeom>
        </p:spPr>
      </p:pic>
      <p:pic>
        <p:nvPicPr>
          <p:cNvPr id="7" name="Picture 6">
            <a:extLst>
              <a:ext uri="{FF2B5EF4-FFF2-40B4-BE49-F238E27FC236}">
                <a16:creationId xmlns:a16="http://schemas.microsoft.com/office/drawing/2014/main" id="{A0CEFE32-C8BA-1764-25DB-E4BCCA568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536" y="1204232"/>
            <a:ext cx="4449535" cy="4449535"/>
          </a:xfrm>
          <a:prstGeom prst="rect">
            <a:avLst/>
          </a:prstGeom>
        </p:spPr>
      </p:pic>
      <p:sp>
        <p:nvSpPr>
          <p:cNvPr id="8" name="TextBox 7">
            <a:extLst>
              <a:ext uri="{FF2B5EF4-FFF2-40B4-BE49-F238E27FC236}">
                <a16:creationId xmlns:a16="http://schemas.microsoft.com/office/drawing/2014/main" id="{8A0692AA-3BFC-4855-4532-C559CBE2F7BD}"/>
              </a:ext>
            </a:extLst>
          </p:cNvPr>
          <p:cNvSpPr txBox="1"/>
          <p:nvPr/>
        </p:nvSpPr>
        <p:spPr>
          <a:xfrm>
            <a:off x="7649936" y="5061857"/>
            <a:ext cx="3004457" cy="400110"/>
          </a:xfrm>
          <a:prstGeom prst="rect">
            <a:avLst/>
          </a:prstGeom>
          <a:noFill/>
        </p:spPr>
        <p:txBody>
          <a:bodyPr wrap="square" rtlCol="0">
            <a:spAutoFit/>
          </a:bodyPr>
          <a:lstStyle/>
          <a:p>
            <a:pPr algn="ctr"/>
            <a:r>
              <a:rPr lang="en-IN" sz="2000" dirty="0">
                <a:latin typeface="Segoe UI Semibold" panose="020B0702040204020203" pitchFamily="34" charset="0"/>
                <a:cs typeface="Segoe UI Semibold" panose="020B0702040204020203" pitchFamily="34" charset="0"/>
              </a:rPr>
              <a:t>DC Motor </a:t>
            </a:r>
          </a:p>
        </p:txBody>
      </p:sp>
      <p:sp>
        <p:nvSpPr>
          <p:cNvPr id="9" name="TextBox 8">
            <a:extLst>
              <a:ext uri="{FF2B5EF4-FFF2-40B4-BE49-F238E27FC236}">
                <a16:creationId xmlns:a16="http://schemas.microsoft.com/office/drawing/2014/main" id="{A03DE1AC-6CB4-2CFE-580E-EC57126883DD}"/>
              </a:ext>
            </a:extLst>
          </p:cNvPr>
          <p:cNvSpPr txBox="1"/>
          <p:nvPr/>
        </p:nvSpPr>
        <p:spPr>
          <a:xfrm>
            <a:off x="1266824" y="5074074"/>
            <a:ext cx="3004457" cy="400110"/>
          </a:xfrm>
          <a:prstGeom prst="rect">
            <a:avLst/>
          </a:prstGeom>
          <a:noFill/>
        </p:spPr>
        <p:txBody>
          <a:bodyPr wrap="square" rtlCol="0">
            <a:spAutoFit/>
          </a:bodyPr>
          <a:lstStyle/>
          <a:p>
            <a:pPr algn="ctr"/>
            <a:r>
              <a:rPr lang="en-IN" sz="2000" dirty="0">
                <a:latin typeface="Segoe UI Semibold" panose="020B0702040204020203" pitchFamily="34" charset="0"/>
                <a:cs typeface="Segoe UI Semibold" panose="020B0702040204020203" pitchFamily="34" charset="0"/>
              </a:rPr>
              <a:t>DC Brushless Motor</a:t>
            </a:r>
          </a:p>
        </p:txBody>
      </p:sp>
    </p:spTree>
    <p:extLst>
      <p:ext uri="{BB962C8B-B14F-4D97-AF65-F5344CB8AC3E}">
        <p14:creationId xmlns:p14="http://schemas.microsoft.com/office/powerpoint/2010/main" val="3466022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DE2CEB-2487-37AC-B162-E6FE574F7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36" y="1831521"/>
            <a:ext cx="3194957" cy="3194957"/>
          </a:xfrm>
          <a:prstGeom prst="rect">
            <a:avLst/>
          </a:prstGeom>
        </p:spPr>
      </p:pic>
      <p:sp>
        <p:nvSpPr>
          <p:cNvPr id="5" name="TextBox 4">
            <a:extLst>
              <a:ext uri="{FF2B5EF4-FFF2-40B4-BE49-F238E27FC236}">
                <a16:creationId xmlns:a16="http://schemas.microsoft.com/office/drawing/2014/main" id="{62C92A47-C132-F9D8-6989-A2B7ED99F14F}"/>
              </a:ext>
            </a:extLst>
          </p:cNvPr>
          <p:cNvSpPr txBox="1"/>
          <p:nvPr/>
        </p:nvSpPr>
        <p:spPr>
          <a:xfrm>
            <a:off x="3048681" y="305192"/>
            <a:ext cx="6094638" cy="461665"/>
          </a:xfrm>
          <a:prstGeom prst="rect">
            <a:avLst/>
          </a:prstGeom>
          <a:noFill/>
        </p:spPr>
        <p:txBody>
          <a:bodyPr wrap="square">
            <a:spAutoFit/>
          </a:bodyPr>
          <a:lstStyle/>
          <a:p>
            <a:pPr algn="ctr"/>
            <a:r>
              <a:rPr lang="en-IN" sz="2400" dirty="0">
                <a:latin typeface="Segoe UI Semibold" panose="020B0702040204020203" pitchFamily="34" charset="0"/>
                <a:cs typeface="Segoe UI Semibold" panose="020B0702040204020203" pitchFamily="34" charset="0"/>
              </a:rPr>
              <a:t>DC Brushless Motor</a:t>
            </a:r>
          </a:p>
        </p:txBody>
      </p:sp>
      <p:sp>
        <p:nvSpPr>
          <p:cNvPr id="6" name="TextBox 5">
            <a:extLst>
              <a:ext uri="{FF2B5EF4-FFF2-40B4-BE49-F238E27FC236}">
                <a16:creationId xmlns:a16="http://schemas.microsoft.com/office/drawing/2014/main" id="{2CC364F5-FA1D-5B9B-6DE2-B7C56E711C62}"/>
              </a:ext>
            </a:extLst>
          </p:cNvPr>
          <p:cNvSpPr txBox="1"/>
          <p:nvPr/>
        </p:nvSpPr>
        <p:spPr>
          <a:xfrm>
            <a:off x="5282293" y="2274837"/>
            <a:ext cx="5600700" cy="2308324"/>
          </a:xfrm>
          <a:prstGeom prst="rect">
            <a:avLst/>
          </a:prstGeom>
          <a:noFill/>
        </p:spPr>
        <p:txBody>
          <a:bodyPr wrap="square" rtlCol="0">
            <a:spAutoFit/>
          </a:bodyPr>
          <a:lstStyle/>
          <a:p>
            <a:r>
              <a:rPr lang="en-US" b="0" i="0" dirty="0">
                <a:effectLst/>
                <a:latin typeface="Segoe UI Variable Display Semib" pitchFamily="2" charset="0"/>
              </a:rPr>
              <a:t>Brushless DC electric motors also known as electronically commutated motors (ECMs, EC motors). </a:t>
            </a:r>
            <a:endParaRPr lang="en-US" dirty="0">
              <a:latin typeface="Segoe UI Variable Display Semib" pitchFamily="2" charset="0"/>
            </a:endParaRPr>
          </a:p>
          <a:p>
            <a:endParaRPr lang="en-US" b="0" i="0" dirty="0">
              <a:effectLst/>
              <a:latin typeface="Segoe UI Variable Display Semib" pitchFamily="2" charset="0"/>
            </a:endParaRPr>
          </a:p>
          <a:p>
            <a:r>
              <a:rPr lang="en-US" b="0" i="0" dirty="0">
                <a:effectLst/>
                <a:latin typeface="Segoe UI Variable Display Semib" pitchFamily="2" charset="0"/>
              </a:rPr>
              <a:t>As their name implies, brushless DC motors do not use brushes. With brushed motors, the brushes deliver current through the commutator into the coils on the rotor.</a:t>
            </a:r>
            <a:endParaRPr lang="en-IN" dirty="0">
              <a:latin typeface="Segoe UI Variable Display Semib" pitchFamily="2" charset="0"/>
            </a:endParaRPr>
          </a:p>
        </p:txBody>
      </p:sp>
    </p:spTree>
    <p:extLst>
      <p:ext uri="{BB962C8B-B14F-4D97-AF65-F5344CB8AC3E}">
        <p14:creationId xmlns:p14="http://schemas.microsoft.com/office/powerpoint/2010/main" val="36024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155431-2DF6-C82C-FD98-6BD003C94028}"/>
              </a:ext>
            </a:extLst>
          </p:cNvPr>
          <p:cNvSpPr txBox="1"/>
          <p:nvPr/>
        </p:nvSpPr>
        <p:spPr>
          <a:xfrm>
            <a:off x="4234543" y="195943"/>
            <a:ext cx="3722914" cy="646331"/>
          </a:xfrm>
          <a:prstGeom prst="rect">
            <a:avLst/>
          </a:prstGeom>
          <a:noFill/>
        </p:spPr>
        <p:txBody>
          <a:bodyPr wrap="square" rtlCol="0">
            <a:spAutoFit/>
          </a:bodyPr>
          <a:lstStyle/>
          <a:p>
            <a:r>
              <a:rPr lang="en-IN" sz="3600" dirty="0">
                <a:latin typeface="Segoe UI Semibold" panose="020B0702040204020203" pitchFamily="34" charset="0"/>
                <a:cs typeface="Segoe UI Semibold" panose="020B0702040204020203" pitchFamily="34" charset="0"/>
              </a:rPr>
              <a:t>Types of Motors </a:t>
            </a:r>
          </a:p>
        </p:txBody>
      </p:sp>
      <p:pic>
        <p:nvPicPr>
          <p:cNvPr id="5" name="Picture 4">
            <a:extLst>
              <a:ext uri="{FF2B5EF4-FFF2-40B4-BE49-F238E27FC236}">
                <a16:creationId xmlns:a16="http://schemas.microsoft.com/office/drawing/2014/main" id="{466B589B-6AD4-4BF6-01A3-BCAEFC7A8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1583871"/>
            <a:ext cx="2718707" cy="2718707"/>
          </a:xfrm>
          <a:prstGeom prst="rect">
            <a:avLst/>
          </a:prstGeom>
        </p:spPr>
      </p:pic>
      <p:pic>
        <p:nvPicPr>
          <p:cNvPr id="7" name="Picture 6">
            <a:extLst>
              <a:ext uri="{FF2B5EF4-FFF2-40B4-BE49-F238E27FC236}">
                <a16:creationId xmlns:a16="http://schemas.microsoft.com/office/drawing/2014/main" id="{A0CEFE32-C8BA-1764-25DB-E4BCCA568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536" y="1204232"/>
            <a:ext cx="4449535" cy="4449535"/>
          </a:xfrm>
          <a:prstGeom prst="rect">
            <a:avLst/>
          </a:prstGeom>
        </p:spPr>
      </p:pic>
      <p:sp>
        <p:nvSpPr>
          <p:cNvPr id="8" name="TextBox 7">
            <a:extLst>
              <a:ext uri="{FF2B5EF4-FFF2-40B4-BE49-F238E27FC236}">
                <a16:creationId xmlns:a16="http://schemas.microsoft.com/office/drawing/2014/main" id="{8A0692AA-3BFC-4855-4532-C559CBE2F7BD}"/>
              </a:ext>
            </a:extLst>
          </p:cNvPr>
          <p:cNvSpPr txBox="1"/>
          <p:nvPr/>
        </p:nvSpPr>
        <p:spPr>
          <a:xfrm>
            <a:off x="7649936" y="5061857"/>
            <a:ext cx="3004457" cy="400110"/>
          </a:xfrm>
          <a:prstGeom prst="rect">
            <a:avLst/>
          </a:prstGeom>
          <a:noFill/>
        </p:spPr>
        <p:txBody>
          <a:bodyPr wrap="square" rtlCol="0">
            <a:spAutoFit/>
          </a:bodyPr>
          <a:lstStyle/>
          <a:p>
            <a:pPr algn="ctr"/>
            <a:r>
              <a:rPr lang="en-IN" sz="2000" dirty="0">
                <a:latin typeface="Segoe UI Semibold" panose="020B0702040204020203" pitchFamily="34" charset="0"/>
                <a:cs typeface="Segoe UI Semibold" panose="020B0702040204020203" pitchFamily="34" charset="0"/>
              </a:rPr>
              <a:t>DC Motor </a:t>
            </a:r>
          </a:p>
        </p:txBody>
      </p:sp>
      <p:sp>
        <p:nvSpPr>
          <p:cNvPr id="9" name="TextBox 8">
            <a:extLst>
              <a:ext uri="{FF2B5EF4-FFF2-40B4-BE49-F238E27FC236}">
                <a16:creationId xmlns:a16="http://schemas.microsoft.com/office/drawing/2014/main" id="{A03DE1AC-6CB4-2CFE-580E-EC57126883DD}"/>
              </a:ext>
            </a:extLst>
          </p:cNvPr>
          <p:cNvSpPr txBox="1"/>
          <p:nvPr/>
        </p:nvSpPr>
        <p:spPr>
          <a:xfrm>
            <a:off x="1266824" y="5074074"/>
            <a:ext cx="3004457" cy="400110"/>
          </a:xfrm>
          <a:prstGeom prst="rect">
            <a:avLst/>
          </a:prstGeom>
          <a:noFill/>
        </p:spPr>
        <p:txBody>
          <a:bodyPr wrap="square" rtlCol="0">
            <a:spAutoFit/>
          </a:bodyPr>
          <a:lstStyle/>
          <a:p>
            <a:pPr algn="ctr"/>
            <a:r>
              <a:rPr lang="en-IN" sz="2000" dirty="0">
                <a:latin typeface="Segoe UI Semibold" panose="020B0702040204020203" pitchFamily="34" charset="0"/>
                <a:cs typeface="Segoe UI Semibold" panose="020B0702040204020203" pitchFamily="34" charset="0"/>
              </a:rPr>
              <a:t>DC Brushless Motor</a:t>
            </a:r>
          </a:p>
        </p:txBody>
      </p:sp>
    </p:spTree>
    <p:extLst>
      <p:ext uri="{BB962C8B-B14F-4D97-AF65-F5344CB8AC3E}">
        <p14:creationId xmlns:p14="http://schemas.microsoft.com/office/powerpoint/2010/main" val="1020693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304B63-38CC-4136-A8D5-503BE1395BF1}"/>
              </a:ext>
            </a:extLst>
          </p:cNvPr>
          <p:cNvSpPr txBox="1"/>
          <p:nvPr/>
        </p:nvSpPr>
        <p:spPr>
          <a:xfrm>
            <a:off x="3536496" y="250860"/>
            <a:ext cx="5119007" cy="461665"/>
          </a:xfrm>
          <a:prstGeom prst="rect">
            <a:avLst/>
          </a:prstGeom>
          <a:noFill/>
        </p:spPr>
        <p:txBody>
          <a:bodyPr wrap="square" rtlCol="0">
            <a:spAutoFit/>
          </a:bodyPr>
          <a:lstStyle/>
          <a:p>
            <a:pPr algn="ctr"/>
            <a:r>
              <a:rPr lang="en-IN" sz="2400" dirty="0">
                <a:latin typeface="Segoe UI Variable Display Semib" pitchFamily="2" charset="0"/>
              </a:rPr>
              <a:t>Interfacing a DC Motor with L298D </a:t>
            </a:r>
          </a:p>
        </p:txBody>
      </p:sp>
      <p:pic>
        <p:nvPicPr>
          <p:cNvPr id="6" name="Picture 5">
            <a:extLst>
              <a:ext uri="{FF2B5EF4-FFF2-40B4-BE49-F238E27FC236}">
                <a16:creationId xmlns:a16="http://schemas.microsoft.com/office/drawing/2014/main" id="{331439C7-ACC0-2C61-0485-4F9DABD6AB23}"/>
              </a:ext>
            </a:extLst>
          </p:cNvPr>
          <p:cNvPicPr>
            <a:picLocks noChangeAspect="1"/>
          </p:cNvPicPr>
          <p:nvPr/>
        </p:nvPicPr>
        <p:blipFill>
          <a:blip r:embed="rId2"/>
          <a:stretch>
            <a:fillRect/>
          </a:stretch>
        </p:blipFill>
        <p:spPr>
          <a:xfrm>
            <a:off x="1070385" y="988611"/>
            <a:ext cx="9690144" cy="5387696"/>
          </a:xfrm>
          <a:prstGeom prst="rect">
            <a:avLst/>
          </a:prstGeom>
        </p:spPr>
      </p:pic>
    </p:spTree>
    <p:extLst>
      <p:ext uri="{BB962C8B-B14F-4D97-AF65-F5344CB8AC3E}">
        <p14:creationId xmlns:p14="http://schemas.microsoft.com/office/powerpoint/2010/main" val="392989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F340F3DE-4F6A-7BDF-696E-ADCC643958A1}"/>
              </a:ext>
            </a:extLst>
          </p:cNvPr>
          <p:cNvSpPr/>
          <p:nvPr/>
        </p:nvSpPr>
        <p:spPr>
          <a:xfrm>
            <a:off x="3228977" y="2381552"/>
            <a:ext cx="2676525" cy="3782025"/>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C2696C5-A72B-B4D4-F81B-98B11851B2E9}"/>
              </a:ext>
            </a:extLst>
          </p:cNvPr>
          <p:cNvSpPr txBox="1"/>
          <p:nvPr/>
        </p:nvSpPr>
        <p:spPr>
          <a:xfrm>
            <a:off x="514350" y="600075"/>
            <a:ext cx="3343275" cy="1107996"/>
          </a:xfrm>
          <a:prstGeom prst="rect">
            <a:avLst/>
          </a:prstGeom>
          <a:noFill/>
        </p:spPr>
        <p:txBody>
          <a:bodyPr wrap="square" rtlCol="0">
            <a:spAutoFit/>
          </a:bodyPr>
          <a:lstStyle/>
          <a:p>
            <a:r>
              <a:rPr lang="en-IN" sz="6600" dirty="0">
                <a:latin typeface="Impact" panose="020B0806030902050204" pitchFamily="34" charset="0"/>
              </a:rPr>
              <a:t>Agenda</a:t>
            </a:r>
          </a:p>
        </p:txBody>
      </p:sp>
      <p:sp>
        <p:nvSpPr>
          <p:cNvPr id="5" name="TextBox 4">
            <a:extLst>
              <a:ext uri="{FF2B5EF4-FFF2-40B4-BE49-F238E27FC236}">
                <a16:creationId xmlns:a16="http://schemas.microsoft.com/office/drawing/2014/main" id="{E1151514-CB69-E72A-0FD3-FDD5DC7AAD74}"/>
              </a:ext>
            </a:extLst>
          </p:cNvPr>
          <p:cNvSpPr txBox="1"/>
          <p:nvPr/>
        </p:nvSpPr>
        <p:spPr>
          <a:xfrm>
            <a:off x="414337" y="2381554"/>
            <a:ext cx="695325" cy="646331"/>
          </a:xfrm>
          <a:prstGeom prst="rect">
            <a:avLst/>
          </a:prstGeom>
          <a:noFill/>
        </p:spPr>
        <p:txBody>
          <a:bodyPr wrap="square" rtlCol="0">
            <a:spAutoFit/>
          </a:bodyPr>
          <a:lstStyle/>
          <a:p>
            <a:r>
              <a:rPr lang="en-IN" sz="3600" dirty="0">
                <a:latin typeface="Impact" panose="020B0806030902050204" pitchFamily="34" charset="0"/>
              </a:rPr>
              <a:t>01</a:t>
            </a:r>
          </a:p>
        </p:txBody>
      </p:sp>
      <p:sp>
        <p:nvSpPr>
          <p:cNvPr id="6" name="TextBox 5">
            <a:extLst>
              <a:ext uri="{FF2B5EF4-FFF2-40B4-BE49-F238E27FC236}">
                <a16:creationId xmlns:a16="http://schemas.microsoft.com/office/drawing/2014/main" id="{83183C35-2CA9-1F90-0DE9-9A75304518F8}"/>
              </a:ext>
            </a:extLst>
          </p:cNvPr>
          <p:cNvSpPr txBox="1"/>
          <p:nvPr/>
        </p:nvSpPr>
        <p:spPr>
          <a:xfrm>
            <a:off x="414337" y="2960906"/>
            <a:ext cx="2676525" cy="3108543"/>
          </a:xfrm>
          <a:prstGeom prst="rect">
            <a:avLst/>
          </a:prstGeom>
          <a:noFill/>
        </p:spPr>
        <p:txBody>
          <a:bodyPr wrap="square" rtlCol="0">
            <a:spAutoFit/>
          </a:bodyPr>
          <a:lstStyle/>
          <a:p>
            <a:r>
              <a:rPr lang="en-IN" sz="2800" dirty="0">
                <a:latin typeface="Impact" panose="020B0806030902050204" pitchFamily="34" charset="0"/>
              </a:rPr>
              <a:t>To learn and understand the working of an Arduino and how to interface it with our components.</a:t>
            </a:r>
          </a:p>
        </p:txBody>
      </p:sp>
      <p:sp>
        <p:nvSpPr>
          <p:cNvPr id="7" name="TextBox 6">
            <a:extLst>
              <a:ext uri="{FF2B5EF4-FFF2-40B4-BE49-F238E27FC236}">
                <a16:creationId xmlns:a16="http://schemas.microsoft.com/office/drawing/2014/main" id="{59994CA3-715E-E9DB-02C7-6786E9C74D52}"/>
              </a:ext>
            </a:extLst>
          </p:cNvPr>
          <p:cNvSpPr txBox="1"/>
          <p:nvPr/>
        </p:nvSpPr>
        <p:spPr>
          <a:xfrm>
            <a:off x="3338513" y="2381554"/>
            <a:ext cx="747713"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02</a:t>
            </a:r>
          </a:p>
        </p:txBody>
      </p:sp>
      <p:sp>
        <p:nvSpPr>
          <p:cNvPr id="9" name="TextBox 8">
            <a:extLst>
              <a:ext uri="{FF2B5EF4-FFF2-40B4-BE49-F238E27FC236}">
                <a16:creationId xmlns:a16="http://schemas.microsoft.com/office/drawing/2014/main" id="{132DEEE5-38C8-BB9C-C9D7-866DF02998F5}"/>
              </a:ext>
            </a:extLst>
          </p:cNvPr>
          <p:cNvSpPr txBox="1"/>
          <p:nvPr/>
        </p:nvSpPr>
        <p:spPr>
          <a:xfrm>
            <a:off x="3352800" y="2960905"/>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about L298N – this magic driver we are going to use to control our motors &amp; how to interface it.</a:t>
            </a:r>
          </a:p>
        </p:txBody>
      </p:sp>
      <p:sp>
        <p:nvSpPr>
          <p:cNvPr id="10" name="TextBox 9">
            <a:extLst>
              <a:ext uri="{FF2B5EF4-FFF2-40B4-BE49-F238E27FC236}">
                <a16:creationId xmlns:a16="http://schemas.microsoft.com/office/drawing/2014/main" id="{44F0CBFC-BC95-C4A9-2035-41CD545E4990}"/>
              </a:ext>
            </a:extLst>
          </p:cNvPr>
          <p:cNvSpPr txBox="1"/>
          <p:nvPr/>
        </p:nvSpPr>
        <p:spPr>
          <a:xfrm>
            <a:off x="6286499" y="2381553"/>
            <a:ext cx="747713"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03</a:t>
            </a:r>
          </a:p>
        </p:txBody>
      </p:sp>
      <p:sp>
        <p:nvSpPr>
          <p:cNvPr id="12" name="TextBox 11">
            <a:extLst>
              <a:ext uri="{FF2B5EF4-FFF2-40B4-BE49-F238E27FC236}">
                <a16:creationId xmlns:a16="http://schemas.microsoft.com/office/drawing/2014/main" id="{418F70A5-6652-210D-B49B-CB83897CAEB7}"/>
              </a:ext>
            </a:extLst>
          </p:cNvPr>
          <p:cNvSpPr txBox="1"/>
          <p:nvPr/>
        </p:nvSpPr>
        <p:spPr>
          <a:xfrm>
            <a:off x="6291263" y="2937806"/>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what motors we are going to use, how do they work, and some alternatives to these motors. </a:t>
            </a:r>
          </a:p>
        </p:txBody>
      </p:sp>
      <p:sp>
        <p:nvSpPr>
          <p:cNvPr id="13" name="TextBox 12">
            <a:extLst>
              <a:ext uri="{FF2B5EF4-FFF2-40B4-BE49-F238E27FC236}">
                <a16:creationId xmlns:a16="http://schemas.microsoft.com/office/drawing/2014/main" id="{0FCF2B2A-F540-53BB-DA6A-33696E33AFD4}"/>
              </a:ext>
            </a:extLst>
          </p:cNvPr>
          <p:cNvSpPr txBox="1"/>
          <p:nvPr/>
        </p:nvSpPr>
        <p:spPr>
          <a:xfrm>
            <a:off x="8982075" y="2381552"/>
            <a:ext cx="747713"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04</a:t>
            </a:r>
          </a:p>
        </p:txBody>
      </p:sp>
      <p:sp>
        <p:nvSpPr>
          <p:cNvPr id="14" name="TextBox 13">
            <a:extLst>
              <a:ext uri="{FF2B5EF4-FFF2-40B4-BE49-F238E27FC236}">
                <a16:creationId xmlns:a16="http://schemas.microsoft.com/office/drawing/2014/main" id="{9351EB72-5EFC-4163-8322-8865BDBEBB1B}"/>
              </a:ext>
            </a:extLst>
          </p:cNvPr>
          <p:cNvSpPr txBox="1"/>
          <p:nvPr/>
        </p:nvSpPr>
        <p:spPr>
          <a:xfrm>
            <a:off x="8982075" y="2933754"/>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about HC-05, the Bluetooth based controller we will be using and power sources for our car. </a:t>
            </a:r>
          </a:p>
        </p:txBody>
      </p:sp>
    </p:spTree>
    <p:extLst>
      <p:ext uri="{BB962C8B-B14F-4D97-AF65-F5344CB8AC3E}">
        <p14:creationId xmlns:p14="http://schemas.microsoft.com/office/powerpoint/2010/main" val="95804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2427FE-0F10-397B-5680-0070A86369F9}"/>
              </a:ext>
            </a:extLst>
          </p:cNvPr>
          <p:cNvSpPr/>
          <p:nvPr/>
        </p:nvSpPr>
        <p:spPr>
          <a:xfrm>
            <a:off x="8544910" y="0"/>
            <a:ext cx="3647090" cy="685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0" i="0" dirty="0">
                <a:solidFill>
                  <a:srgbClr val="EEF0FF"/>
                </a:solidFill>
                <a:effectLst/>
                <a:latin typeface="Google Sans"/>
              </a:rPr>
              <a:t>The HC-05 is designed to replace cable connections and uses serial communication to communicate with the electronics. It has a frequency of 2.4GHz ISM </a:t>
            </a:r>
          </a:p>
          <a:p>
            <a:pPr algn="ctr"/>
            <a:r>
              <a:rPr lang="en-US" b="0" i="0" dirty="0">
                <a:solidFill>
                  <a:srgbClr val="EEF0FF"/>
                </a:solidFill>
                <a:effectLst/>
                <a:latin typeface="Google Sans"/>
              </a:rPr>
              <a:t>band, PIO control and</a:t>
            </a:r>
          </a:p>
          <a:p>
            <a:pPr algn="ctr"/>
            <a:r>
              <a:rPr lang="en-US" b="0" i="0" dirty="0">
                <a:solidFill>
                  <a:srgbClr val="EEF0FF"/>
                </a:solidFill>
                <a:effectLst/>
                <a:latin typeface="Google Sans"/>
              </a:rPr>
              <a:t> comes with an integrated</a:t>
            </a:r>
          </a:p>
          <a:p>
            <a:pPr algn="ctr"/>
            <a:r>
              <a:rPr lang="en-US" b="0" i="0" dirty="0">
                <a:solidFill>
                  <a:srgbClr val="EEF0FF"/>
                </a:solidFill>
                <a:effectLst/>
                <a:latin typeface="Google Sans"/>
              </a:rPr>
              <a:t>antenna and edge connector.</a:t>
            </a:r>
            <a:endParaRPr lang="en-IN" dirty="0"/>
          </a:p>
        </p:txBody>
      </p:sp>
      <p:sp>
        <p:nvSpPr>
          <p:cNvPr id="5" name="Rectangle 4">
            <a:extLst>
              <a:ext uri="{FF2B5EF4-FFF2-40B4-BE49-F238E27FC236}">
                <a16:creationId xmlns:a16="http://schemas.microsoft.com/office/drawing/2014/main" id="{BB0B9A72-E344-3849-511B-DD62A103E0FF}"/>
              </a:ext>
            </a:extLst>
          </p:cNvPr>
          <p:cNvSpPr/>
          <p:nvPr/>
        </p:nvSpPr>
        <p:spPr>
          <a:xfrm>
            <a:off x="4498428" y="0"/>
            <a:ext cx="4162096" cy="6858000"/>
          </a:xfrm>
          <a:prstGeom prst="rect">
            <a:avLst/>
          </a:prstGeom>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0" i="0" dirty="0">
                <a:solidFill>
                  <a:schemeClr val="tx1"/>
                </a:solidFill>
                <a:effectLst/>
                <a:latin typeface="Segoe UI Variable Display Semib" pitchFamily="2" charset="0"/>
              </a:rPr>
              <a:t>The HC-05 is a Bluetooth module</a:t>
            </a:r>
          </a:p>
          <a:p>
            <a:pPr algn="ctr"/>
            <a:r>
              <a:rPr lang="en-US" sz="1600" b="0" i="0" dirty="0">
                <a:solidFill>
                  <a:schemeClr val="tx1"/>
                </a:solidFill>
                <a:effectLst/>
                <a:latin typeface="Segoe UI Variable Display Semib" pitchFamily="2" charset="0"/>
              </a:rPr>
              <a:t> that can be used as a UART serial converter module to </a:t>
            </a:r>
          </a:p>
          <a:p>
            <a:pPr algn="ctr"/>
            <a:r>
              <a:rPr lang="en-US" sz="1600" b="0" i="0" dirty="0">
                <a:solidFill>
                  <a:schemeClr val="tx1"/>
                </a:solidFill>
                <a:effectLst/>
                <a:latin typeface="Segoe UI Variable Display Semib" pitchFamily="2" charset="0"/>
              </a:rPr>
              <a:t>transfer data wirelessly.</a:t>
            </a:r>
          </a:p>
          <a:p>
            <a:pPr algn="ctr"/>
            <a:r>
              <a:rPr lang="en-US" sz="1600" b="0" i="0" dirty="0">
                <a:solidFill>
                  <a:schemeClr val="tx1"/>
                </a:solidFill>
                <a:effectLst/>
                <a:latin typeface="Segoe UI Variable Display Semib" pitchFamily="2" charset="0"/>
              </a:rPr>
              <a:t> It can be used as a master or slave </a:t>
            </a:r>
          </a:p>
          <a:p>
            <a:pPr algn="ctr"/>
            <a:r>
              <a:rPr lang="en-US" sz="1600" b="0" i="0" dirty="0">
                <a:solidFill>
                  <a:schemeClr val="tx1"/>
                </a:solidFill>
                <a:effectLst/>
                <a:latin typeface="Segoe UI Variable Display Semib" pitchFamily="2" charset="0"/>
              </a:rPr>
              <a:t>device for transmitter and receiver, </a:t>
            </a:r>
          </a:p>
          <a:p>
            <a:pPr algn="ctr"/>
            <a:r>
              <a:rPr lang="en-US" sz="1600" b="0" i="0" dirty="0">
                <a:solidFill>
                  <a:schemeClr val="tx1"/>
                </a:solidFill>
                <a:effectLst/>
                <a:latin typeface="Segoe UI Variable Display Semib" pitchFamily="2" charset="0"/>
              </a:rPr>
              <a:t>and can connect to most phones and computers with Bluetooth.</a:t>
            </a:r>
            <a:endParaRPr lang="en-IN" sz="1600" dirty="0">
              <a:solidFill>
                <a:schemeClr val="tx1"/>
              </a:solidFill>
              <a:latin typeface="Segoe UI Variable Display Semib" pitchFamily="2" charset="0"/>
            </a:endParaRPr>
          </a:p>
        </p:txBody>
      </p:sp>
      <p:sp>
        <p:nvSpPr>
          <p:cNvPr id="8" name="Rectangle 7">
            <a:extLst>
              <a:ext uri="{FF2B5EF4-FFF2-40B4-BE49-F238E27FC236}">
                <a16:creationId xmlns:a16="http://schemas.microsoft.com/office/drawing/2014/main" id="{B606E315-00FC-EC6A-C08A-540C813EF04B}"/>
              </a:ext>
            </a:extLst>
          </p:cNvPr>
          <p:cNvSpPr/>
          <p:nvPr/>
        </p:nvSpPr>
        <p:spPr>
          <a:xfrm>
            <a:off x="-5255" y="670034"/>
            <a:ext cx="4351283" cy="5517931"/>
          </a:xfrm>
          <a:prstGeom prst="rect">
            <a:avLst/>
          </a:prstGeom>
          <a:blipFill>
            <a:blip r:embed="rId2"/>
            <a:stretch>
              <a:fillRect/>
            </a:stretch>
          </a:blipFill>
          <a:ln>
            <a:noFill/>
          </a:ln>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9409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9E15D-3641-2332-A4FA-D837C0FA650E}"/>
              </a:ext>
            </a:extLst>
          </p:cNvPr>
          <p:cNvSpPr txBox="1"/>
          <p:nvPr/>
        </p:nvSpPr>
        <p:spPr>
          <a:xfrm>
            <a:off x="2554014" y="283779"/>
            <a:ext cx="7083972" cy="523220"/>
          </a:xfrm>
          <a:prstGeom prst="rect">
            <a:avLst/>
          </a:prstGeom>
          <a:noFill/>
        </p:spPr>
        <p:txBody>
          <a:bodyPr wrap="square" rtlCol="0">
            <a:spAutoFit/>
          </a:bodyPr>
          <a:lstStyle/>
          <a:p>
            <a:r>
              <a:rPr lang="en-IN" sz="2800" u="sng" dirty="0">
                <a:latin typeface="Segoe UI Variable Display Semib" pitchFamily="2" charset="0"/>
                <a:cs typeface="Segoe UI Semibold" panose="020B0702040204020203" pitchFamily="34" charset="0"/>
              </a:rPr>
              <a:t>Interfacing the HC-05 Bluetooth Module </a:t>
            </a:r>
          </a:p>
        </p:txBody>
      </p:sp>
      <p:sp>
        <p:nvSpPr>
          <p:cNvPr id="3" name="TextBox 2">
            <a:extLst>
              <a:ext uri="{FF2B5EF4-FFF2-40B4-BE49-F238E27FC236}">
                <a16:creationId xmlns:a16="http://schemas.microsoft.com/office/drawing/2014/main" id="{A22B8714-F154-79A0-5B59-F186A27AEE11}"/>
              </a:ext>
            </a:extLst>
          </p:cNvPr>
          <p:cNvSpPr txBox="1"/>
          <p:nvPr/>
        </p:nvSpPr>
        <p:spPr>
          <a:xfrm>
            <a:off x="882869" y="1397876"/>
            <a:ext cx="5644055" cy="4524315"/>
          </a:xfrm>
          <a:prstGeom prst="rect">
            <a:avLst/>
          </a:prstGeom>
          <a:noFill/>
        </p:spPr>
        <p:txBody>
          <a:bodyPr wrap="square" rtlCol="0">
            <a:spAutoFit/>
          </a:bodyPr>
          <a:lstStyle/>
          <a:p>
            <a:r>
              <a:rPr lang="en-IN" dirty="0"/>
              <a:t>In order to interface our HC-05 Bluetooth module, first we have to define the baud rate of the module to it’s specified value, i.e., 9600. </a:t>
            </a:r>
          </a:p>
          <a:p>
            <a:endParaRPr lang="en-IN" dirty="0"/>
          </a:p>
          <a:p>
            <a:r>
              <a:rPr lang="en-IN" dirty="0"/>
              <a:t>After this, we have to connect each pin of our module to various pins of the Arduino board. </a:t>
            </a:r>
          </a:p>
          <a:p>
            <a:endParaRPr lang="en-IN" dirty="0"/>
          </a:p>
          <a:p>
            <a:r>
              <a:rPr lang="en-IN" dirty="0"/>
              <a:t>Here is a the arrangement:</a:t>
            </a:r>
          </a:p>
          <a:p>
            <a:endParaRPr lang="en-IN" dirty="0"/>
          </a:p>
          <a:p>
            <a:r>
              <a:rPr lang="en-IN" dirty="0"/>
              <a:t>GND </a:t>
            </a:r>
            <a:r>
              <a:rPr lang="en-IN" dirty="0">
                <a:sym typeface="Wingdings" panose="05000000000000000000" pitchFamily="2" charset="2"/>
              </a:rPr>
              <a:t> Ground pin in the Arduino board </a:t>
            </a:r>
          </a:p>
          <a:p>
            <a:endParaRPr lang="en-IN" dirty="0">
              <a:sym typeface="Wingdings" panose="05000000000000000000" pitchFamily="2" charset="2"/>
            </a:endParaRPr>
          </a:p>
          <a:p>
            <a:r>
              <a:rPr lang="en-IN" dirty="0">
                <a:sym typeface="Wingdings" panose="05000000000000000000" pitchFamily="2" charset="2"/>
              </a:rPr>
              <a:t>VCC  5V pin in the Arduino board </a:t>
            </a:r>
          </a:p>
          <a:p>
            <a:endParaRPr lang="en-IN" dirty="0">
              <a:sym typeface="Wingdings" panose="05000000000000000000" pitchFamily="2" charset="2"/>
            </a:endParaRPr>
          </a:p>
          <a:p>
            <a:r>
              <a:rPr lang="en-IN" dirty="0">
                <a:sym typeface="Wingdings" panose="05000000000000000000" pitchFamily="2" charset="2"/>
              </a:rPr>
              <a:t>RXD  TX Pin in the Arduino Board </a:t>
            </a:r>
          </a:p>
          <a:p>
            <a:endParaRPr lang="en-IN" dirty="0">
              <a:sym typeface="Wingdings" panose="05000000000000000000" pitchFamily="2" charset="2"/>
            </a:endParaRPr>
          </a:p>
          <a:p>
            <a:r>
              <a:rPr lang="en-IN" dirty="0">
                <a:sym typeface="Wingdings" panose="05000000000000000000" pitchFamily="2" charset="2"/>
              </a:rPr>
              <a:t>TXD RX pin in the Arduino board </a:t>
            </a:r>
            <a:endParaRPr lang="en-IN" dirty="0"/>
          </a:p>
        </p:txBody>
      </p:sp>
      <p:pic>
        <p:nvPicPr>
          <p:cNvPr id="7" name="Picture 6">
            <a:extLst>
              <a:ext uri="{FF2B5EF4-FFF2-40B4-BE49-F238E27FC236}">
                <a16:creationId xmlns:a16="http://schemas.microsoft.com/office/drawing/2014/main" id="{F6700666-5899-C738-1F2D-EAE08F15C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062" y="1397876"/>
            <a:ext cx="4340772" cy="4340772"/>
          </a:xfrm>
          <a:prstGeom prst="rect">
            <a:avLst/>
          </a:prstGeom>
        </p:spPr>
      </p:pic>
    </p:spTree>
    <p:extLst>
      <p:ext uri="{BB962C8B-B14F-4D97-AF65-F5344CB8AC3E}">
        <p14:creationId xmlns:p14="http://schemas.microsoft.com/office/powerpoint/2010/main" val="191985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FAF207-ABE2-2141-73B3-79C4FF6A1BD2}"/>
              </a:ext>
            </a:extLst>
          </p:cNvPr>
          <p:cNvSpPr txBox="1"/>
          <p:nvPr/>
        </p:nvSpPr>
        <p:spPr>
          <a:xfrm>
            <a:off x="2554014" y="283779"/>
            <a:ext cx="7083972" cy="523220"/>
          </a:xfrm>
          <a:prstGeom prst="rect">
            <a:avLst/>
          </a:prstGeom>
          <a:noFill/>
        </p:spPr>
        <p:txBody>
          <a:bodyPr wrap="square" rtlCol="0">
            <a:spAutoFit/>
          </a:bodyPr>
          <a:lstStyle/>
          <a:p>
            <a:r>
              <a:rPr lang="en-IN" sz="2800" u="sng" dirty="0">
                <a:latin typeface="Segoe UI Variable Display Semib" pitchFamily="2" charset="0"/>
                <a:cs typeface="Segoe UI Semibold" panose="020B0702040204020203" pitchFamily="34" charset="0"/>
              </a:rPr>
              <a:t>Interfacing the HC-05 Bluetooth Module </a:t>
            </a:r>
          </a:p>
        </p:txBody>
      </p:sp>
      <p:pic>
        <p:nvPicPr>
          <p:cNvPr id="6" name="Picture 5">
            <a:extLst>
              <a:ext uri="{FF2B5EF4-FFF2-40B4-BE49-F238E27FC236}">
                <a16:creationId xmlns:a16="http://schemas.microsoft.com/office/drawing/2014/main" id="{B9D3B74B-FDD0-C3AA-CCB7-88454300D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593" y="-262759"/>
            <a:ext cx="9122980" cy="7383517"/>
          </a:xfrm>
          <a:prstGeom prst="rect">
            <a:avLst/>
          </a:prstGeom>
        </p:spPr>
      </p:pic>
    </p:spTree>
    <p:extLst>
      <p:ext uri="{BB962C8B-B14F-4D97-AF65-F5344CB8AC3E}">
        <p14:creationId xmlns:p14="http://schemas.microsoft.com/office/powerpoint/2010/main" val="101254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7F4063-7AE7-5DEB-88AD-A80DDA1B7970}"/>
              </a:ext>
            </a:extLst>
          </p:cNvPr>
          <p:cNvSpPr txBox="1"/>
          <p:nvPr/>
        </p:nvSpPr>
        <p:spPr>
          <a:xfrm>
            <a:off x="4135820" y="210207"/>
            <a:ext cx="3920359" cy="707886"/>
          </a:xfrm>
          <a:prstGeom prst="rect">
            <a:avLst/>
          </a:prstGeom>
          <a:noFill/>
        </p:spPr>
        <p:txBody>
          <a:bodyPr wrap="square" rtlCol="0">
            <a:spAutoFit/>
          </a:bodyPr>
          <a:lstStyle/>
          <a:p>
            <a:pPr algn="ctr"/>
            <a:r>
              <a:rPr lang="en-IN" sz="4000" u="sng" dirty="0">
                <a:latin typeface="Segoe UI Variable Display Semib" pitchFamily="2" charset="0"/>
              </a:rPr>
              <a:t>Code</a:t>
            </a:r>
          </a:p>
        </p:txBody>
      </p:sp>
      <p:pic>
        <p:nvPicPr>
          <p:cNvPr id="5" name="Picture 4">
            <a:extLst>
              <a:ext uri="{FF2B5EF4-FFF2-40B4-BE49-F238E27FC236}">
                <a16:creationId xmlns:a16="http://schemas.microsoft.com/office/drawing/2014/main" id="{EB50346F-121A-3762-ADAD-A5042CF4C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103" y="210207"/>
            <a:ext cx="6647793" cy="6647793"/>
          </a:xfrm>
          <a:prstGeom prst="rect">
            <a:avLst/>
          </a:prstGeom>
        </p:spPr>
      </p:pic>
    </p:spTree>
    <p:extLst>
      <p:ext uri="{BB962C8B-B14F-4D97-AF65-F5344CB8AC3E}">
        <p14:creationId xmlns:p14="http://schemas.microsoft.com/office/powerpoint/2010/main" val="3158473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D6D5A4-455E-3FEF-CF8F-1B513CC47977}"/>
              </a:ext>
            </a:extLst>
          </p:cNvPr>
          <p:cNvSpPr txBox="1"/>
          <p:nvPr/>
        </p:nvSpPr>
        <p:spPr>
          <a:xfrm>
            <a:off x="178676" y="227554"/>
            <a:ext cx="5023945" cy="400110"/>
          </a:xfrm>
          <a:prstGeom prst="rect">
            <a:avLst/>
          </a:prstGeom>
          <a:noFill/>
        </p:spPr>
        <p:txBody>
          <a:bodyPr wrap="square" rtlCol="0">
            <a:spAutoFit/>
          </a:bodyPr>
          <a:lstStyle/>
          <a:p>
            <a:r>
              <a:rPr lang="en-IN" sz="2000" dirty="0">
                <a:latin typeface="Segoe UI Variable Display Semib" pitchFamily="2" charset="0"/>
              </a:rPr>
              <a:t>Rounding everything off, we will have, </a:t>
            </a:r>
          </a:p>
        </p:txBody>
      </p:sp>
      <p:pic>
        <p:nvPicPr>
          <p:cNvPr id="4" name="Graphic 3">
            <a:extLst>
              <a:ext uri="{FF2B5EF4-FFF2-40B4-BE49-F238E27FC236}">
                <a16:creationId xmlns:a16="http://schemas.microsoft.com/office/drawing/2014/main" id="{15B436AE-09A8-096D-E554-55A82397B3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8112" y="757462"/>
            <a:ext cx="8353071" cy="5872984"/>
          </a:xfrm>
          <a:prstGeom prst="rect">
            <a:avLst/>
          </a:prstGeom>
        </p:spPr>
      </p:pic>
    </p:spTree>
    <p:extLst>
      <p:ext uri="{BB962C8B-B14F-4D97-AF65-F5344CB8AC3E}">
        <p14:creationId xmlns:p14="http://schemas.microsoft.com/office/powerpoint/2010/main" val="31798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150CE7-7A67-DAD0-EA16-80D8FA8A2C35}"/>
              </a:ext>
            </a:extLst>
          </p:cNvPr>
          <p:cNvSpPr txBox="1"/>
          <p:nvPr/>
        </p:nvSpPr>
        <p:spPr>
          <a:xfrm>
            <a:off x="2611818" y="94593"/>
            <a:ext cx="6968359" cy="1569660"/>
          </a:xfrm>
          <a:prstGeom prst="rect">
            <a:avLst/>
          </a:prstGeom>
          <a:noFill/>
        </p:spPr>
        <p:txBody>
          <a:bodyPr wrap="square" rtlCol="0">
            <a:spAutoFit/>
          </a:bodyPr>
          <a:lstStyle/>
          <a:p>
            <a:pPr algn="ctr"/>
            <a:r>
              <a:rPr lang="en-IN" sz="3200" dirty="0">
                <a:latin typeface="Segoe UI Variable Display Semib" pitchFamily="2" charset="0"/>
              </a:rPr>
              <a:t>EdrenaLine </a:t>
            </a:r>
          </a:p>
          <a:p>
            <a:pPr algn="ctr"/>
            <a:r>
              <a:rPr lang="en-IN" sz="3200" dirty="0" err="1">
                <a:latin typeface="Segoe UI Variable Display Semib" pitchFamily="2" charset="0"/>
              </a:rPr>
              <a:t>TechFiesta</a:t>
            </a:r>
            <a:r>
              <a:rPr lang="en-IN" sz="3200" dirty="0">
                <a:latin typeface="Segoe UI Variable Display Semib" pitchFamily="2" charset="0"/>
              </a:rPr>
              <a:t> 2024</a:t>
            </a:r>
          </a:p>
          <a:p>
            <a:pPr algn="ctr"/>
            <a:r>
              <a:rPr lang="en-IN" sz="3200" dirty="0">
                <a:latin typeface="Segoe UI Variable Display Semib" pitchFamily="2" charset="0"/>
              </a:rPr>
              <a:t> Git Repo</a:t>
            </a:r>
          </a:p>
        </p:txBody>
      </p:sp>
      <p:pic>
        <p:nvPicPr>
          <p:cNvPr id="11" name="Picture 10">
            <a:extLst>
              <a:ext uri="{FF2B5EF4-FFF2-40B4-BE49-F238E27FC236}">
                <a16:creationId xmlns:a16="http://schemas.microsoft.com/office/drawing/2014/main" id="{685331A6-871C-3E10-A45B-E6EE09AF5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504" y="2069388"/>
            <a:ext cx="3776991" cy="3776991"/>
          </a:xfrm>
          <a:prstGeom prst="rect">
            <a:avLst/>
          </a:prstGeom>
        </p:spPr>
      </p:pic>
      <p:sp>
        <p:nvSpPr>
          <p:cNvPr id="2" name="TextBox 1">
            <a:extLst>
              <a:ext uri="{FF2B5EF4-FFF2-40B4-BE49-F238E27FC236}">
                <a16:creationId xmlns:a16="http://schemas.microsoft.com/office/drawing/2014/main" id="{344EC22D-DEFC-CF7C-79AC-6B4DEBF3CBFF}"/>
              </a:ext>
            </a:extLst>
          </p:cNvPr>
          <p:cNvSpPr txBox="1"/>
          <p:nvPr/>
        </p:nvSpPr>
        <p:spPr>
          <a:xfrm>
            <a:off x="1750239" y="6117076"/>
            <a:ext cx="8540685" cy="646331"/>
          </a:xfrm>
          <a:prstGeom prst="rect">
            <a:avLst/>
          </a:prstGeom>
          <a:noFill/>
        </p:spPr>
        <p:txBody>
          <a:bodyPr wrap="square" rtlCol="0">
            <a:spAutoFit/>
          </a:bodyPr>
          <a:lstStyle/>
          <a:p>
            <a:pPr algn="ctr"/>
            <a:r>
              <a:rPr lang="en-IN" dirty="0"/>
              <a:t>Link: </a:t>
            </a:r>
            <a:r>
              <a:rPr lang="en-IN" dirty="0">
                <a:hlinkClick r:id="rId3"/>
              </a:rPr>
              <a:t>https://github.com/SS56Bo/TechFiesta_EnduraLine</a:t>
            </a:r>
            <a:endParaRPr lang="en-IN" dirty="0"/>
          </a:p>
          <a:p>
            <a:pPr algn="ctr"/>
            <a:endParaRPr lang="en-IN" dirty="0"/>
          </a:p>
        </p:txBody>
      </p:sp>
    </p:spTree>
    <p:extLst>
      <p:ext uri="{BB962C8B-B14F-4D97-AF65-F5344CB8AC3E}">
        <p14:creationId xmlns:p14="http://schemas.microsoft.com/office/powerpoint/2010/main" val="282277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12BCC-4823-5BA9-A642-F60EB5221639}"/>
              </a:ext>
            </a:extLst>
          </p:cNvPr>
          <p:cNvSpPr txBox="1"/>
          <p:nvPr/>
        </p:nvSpPr>
        <p:spPr>
          <a:xfrm>
            <a:off x="3164263" y="2828117"/>
            <a:ext cx="5863473" cy="1015663"/>
          </a:xfrm>
          <a:prstGeom prst="rect">
            <a:avLst/>
          </a:prstGeom>
          <a:noFill/>
        </p:spPr>
        <p:txBody>
          <a:bodyPr wrap="square" rtlCol="0">
            <a:spAutoFit/>
          </a:bodyPr>
          <a:lstStyle/>
          <a:p>
            <a:pPr algn="ctr"/>
            <a:r>
              <a:rPr lang="en-IN" sz="6000" dirty="0">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232961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F340F3DE-4F6A-7BDF-696E-ADCC643958A1}"/>
              </a:ext>
            </a:extLst>
          </p:cNvPr>
          <p:cNvSpPr/>
          <p:nvPr/>
        </p:nvSpPr>
        <p:spPr>
          <a:xfrm>
            <a:off x="6096000" y="2381552"/>
            <a:ext cx="2676525" cy="3782025"/>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C2696C5-A72B-B4D4-F81B-98B11851B2E9}"/>
              </a:ext>
            </a:extLst>
          </p:cNvPr>
          <p:cNvSpPr txBox="1"/>
          <p:nvPr/>
        </p:nvSpPr>
        <p:spPr>
          <a:xfrm>
            <a:off x="514350" y="600075"/>
            <a:ext cx="3343275" cy="1107996"/>
          </a:xfrm>
          <a:prstGeom prst="rect">
            <a:avLst/>
          </a:prstGeom>
          <a:noFill/>
        </p:spPr>
        <p:txBody>
          <a:bodyPr wrap="square" rtlCol="0">
            <a:spAutoFit/>
          </a:bodyPr>
          <a:lstStyle/>
          <a:p>
            <a:r>
              <a:rPr lang="en-IN" sz="6600" dirty="0">
                <a:latin typeface="Impact" panose="020B0806030902050204" pitchFamily="34" charset="0"/>
              </a:rPr>
              <a:t>Agenda</a:t>
            </a:r>
          </a:p>
        </p:txBody>
      </p:sp>
      <p:sp>
        <p:nvSpPr>
          <p:cNvPr id="5" name="TextBox 4">
            <a:extLst>
              <a:ext uri="{FF2B5EF4-FFF2-40B4-BE49-F238E27FC236}">
                <a16:creationId xmlns:a16="http://schemas.microsoft.com/office/drawing/2014/main" id="{E1151514-CB69-E72A-0FD3-FDD5DC7AAD74}"/>
              </a:ext>
            </a:extLst>
          </p:cNvPr>
          <p:cNvSpPr txBox="1"/>
          <p:nvPr/>
        </p:nvSpPr>
        <p:spPr>
          <a:xfrm>
            <a:off x="414337" y="2381554"/>
            <a:ext cx="695325" cy="646331"/>
          </a:xfrm>
          <a:prstGeom prst="rect">
            <a:avLst/>
          </a:prstGeom>
          <a:noFill/>
        </p:spPr>
        <p:txBody>
          <a:bodyPr wrap="square" rtlCol="0">
            <a:spAutoFit/>
          </a:bodyPr>
          <a:lstStyle/>
          <a:p>
            <a:r>
              <a:rPr lang="en-IN" sz="3600" dirty="0">
                <a:latin typeface="Impact" panose="020B0806030902050204" pitchFamily="34" charset="0"/>
              </a:rPr>
              <a:t>01</a:t>
            </a:r>
          </a:p>
        </p:txBody>
      </p:sp>
      <p:sp>
        <p:nvSpPr>
          <p:cNvPr id="6" name="TextBox 5">
            <a:extLst>
              <a:ext uri="{FF2B5EF4-FFF2-40B4-BE49-F238E27FC236}">
                <a16:creationId xmlns:a16="http://schemas.microsoft.com/office/drawing/2014/main" id="{83183C35-2CA9-1F90-0DE9-9A75304518F8}"/>
              </a:ext>
            </a:extLst>
          </p:cNvPr>
          <p:cNvSpPr txBox="1"/>
          <p:nvPr/>
        </p:nvSpPr>
        <p:spPr>
          <a:xfrm>
            <a:off x="414337" y="2960906"/>
            <a:ext cx="2676525" cy="3108543"/>
          </a:xfrm>
          <a:prstGeom prst="rect">
            <a:avLst/>
          </a:prstGeom>
          <a:noFill/>
        </p:spPr>
        <p:txBody>
          <a:bodyPr wrap="square" rtlCol="0">
            <a:spAutoFit/>
          </a:bodyPr>
          <a:lstStyle/>
          <a:p>
            <a:r>
              <a:rPr lang="en-IN" sz="2800" dirty="0">
                <a:latin typeface="Impact" panose="020B0806030902050204" pitchFamily="34" charset="0"/>
              </a:rPr>
              <a:t>To learn and understand the working of an Arduino and how to interface it with our components.</a:t>
            </a:r>
          </a:p>
        </p:txBody>
      </p:sp>
      <p:sp>
        <p:nvSpPr>
          <p:cNvPr id="7" name="TextBox 6">
            <a:extLst>
              <a:ext uri="{FF2B5EF4-FFF2-40B4-BE49-F238E27FC236}">
                <a16:creationId xmlns:a16="http://schemas.microsoft.com/office/drawing/2014/main" id="{59994CA3-715E-E9DB-02C7-6786E9C74D52}"/>
              </a:ext>
            </a:extLst>
          </p:cNvPr>
          <p:cNvSpPr txBox="1"/>
          <p:nvPr/>
        </p:nvSpPr>
        <p:spPr>
          <a:xfrm>
            <a:off x="3338513" y="2381554"/>
            <a:ext cx="747713" cy="646331"/>
          </a:xfrm>
          <a:prstGeom prst="rect">
            <a:avLst/>
          </a:prstGeom>
          <a:noFill/>
        </p:spPr>
        <p:txBody>
          <a:bodyPr wrap="square" rtlCol="0">
            <a:spAutoFit/>
          </a:bodyPr>
          <a:lstStyle/>
          <a:p>
            <a:r>
              <a:rPr lang="en-IN" sz="3600" dirty="0">
                <a:latin typeface="Impact" panose="020B0806030902050204" pitchFamily="34" charset="0"/>
              </a:rPr>
              <a:t>02</a:t>
            </a:r>
          </a:p>
        </p:txBody>
      </p:sp>
      <p:sp>
        <p:nvSpPr>
          <p:cNvPr id="9" name="TextBox 8">
            <a:extLst>
              <a:ext uri="{FF2B5EF4-FFF2-40B4-BE49-F238E27FC236}">
                <a16:creationId xmlns:a16="http://schemas.microsoft.com/office/drawing/2014/main" id="{132DEEE5-38C8-BB9C-C9D7-866DF02998F5}"/>
              </a:ext>
            </a:extLst>
          </p:cNvPr>
          <p:cNvSpPr txBox="1"/>
          <p:nvPr/>
        </p:nvSpPr>
        <p:spPr>
          <a:xfrm>
            <a:off x="3352800" y="2960905"/>
            <a:ext cx="2676525" cy="3108543"/>
          </a:xfrm>
          <a:prstGeom prst="rect">
            <a:avLst/>
          </a:prstGeom>
          <a:noFill/>
        </p:spPr>
        <p:txBody>
          <a:bodyPr wrap="square" rtlCol="0">
            <a:spAutoFit/>
          </a:bodyPr>
          <a:lstStyle/>
          <a:p>
            <a:r>
              <a:rPr lang="en-IN" sz="2800" dirty="0">
                <a:latin typeface="Impact" panose="020B0806030902050204" pitchFamily="34" charset="0"/>
              </a:rPr>
              <a:t>To learn about L298N – this magic driver we are going to use to control our motors &amp; how to interface it.</a:t>
            </a:r>
          </a:p>
        </p:txBody>
      </p:sp>
      <p:sp>
        <p:nvSpPr>
          <p:cNvPr id="10" name="TextBox 9">
            <a:extLst>
              <a:ext uri="{FF2B5EF4-FFF2-40B4-BE49-F238E27FC236}">
                <a16:creationId xmlns:a16="http://schemas.microsoft.com/office/drawing/2014/main" id="{44F0CBFC-BC95-C4A9-2035-41CD545E4990}"/>
              </a:ext>
            </a:extLst>
          </p:cNvPr>
          <p:cNvSpPr txBox="1"/>
          <p:nvPr/>
        </p:nvSpPr>
        <p:spPr>
          <a:xfrm>
            <a:off x="6286499" y="2381553"/>
            <a:ext cx="747713"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03</a:t>
            </a:r>
          </a:p>
        </p:txBody>
      </p:sp>
      <p:sp>
        <p:nvSpPr>
          <p:cNvPr id="12" name="TextBox 11">
            <a:extLst>
              <a:ext uri="{FF2B5EF4-FFF2-40B4-BE49-F238E27FC236}">
                <a16:creationId xmlns:a16="http://schemas.microsoft.com/office/drawing/2014/main" id="{418F70A5-6652-210D-B49B-CB83897CAEB7}"/>
              </a:ext>
            </a:extLst>
          </p:cNvPr>
          <p:cNvSpPr txBox="1"/>
          <p:nvPr/>
        </p:nvSpPr>
        <p:spPr>
          <a:xfrm>
            <a:off x="6291263" y="2937806"/>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what motors we are going to use, how do they work, and some alternatives to these motors. </a:t>
            </a:r>
          </a:p>
        </p:txBody>
      </p:sp>
      <p:sp>
        <p:nvSpPr>
          <p:cNvPr id="13" name="TextBox 12">
            <a:extLst>
              <a:ext uri="{FF2B5EF4-FFF2-40B4-BE49-F238E27FC236}">
                <a16:creationId xmlns:a16="http://schemas.microsoft.com/office/drawing/2014/main" id="{0FCF2B2A-F540-53BB-DA6A-33696E33AFD4}"/>
              </a:ext>
            </a:extLst>
          </p:cNvPr>
          <p:cNvSpPr txBox="1"/>
          <p:nvPr/>
        </p:nvSpPr>
        <p:spPr>
          <a:xfrm>
            <a:off x="8982075" y="2381552"/>
            <a:ext cx="747713"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04</a:t>
            </a:r>
          </a:p>
        </p:txBody>
      </p:sp>
      <p:sp>
        <p:nvSpPr>
          <p:cNvPr id="14" name="TextBox 13">
            <a:extLst>
              <a:ext uri="{FF2B5EF4-FFF2-40B4-BE49-F238E27FC236}">
                <a16:creationId xmlns:a16="http://schemas.microsoft.com/office/drawing/2014/main" id="{9351EB72-5EFC-4163-8322-8865BDBEBB1B}"/>
              </a:ext>
            </a:extLst>
          </p:cNvPr>
          <p:cNvSpPr txBox="1"/>
          <p:nvPr/>
        </p:nvSpPr>
        <p:spPr>
          <a:xfrm>
            <a:off x="8982075" y="2933754"/>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about HC-05, the Bluetooth based controller we will be using and power sources for our car. </a:t>
            </a:r>
          </a:p>
        </p:txBody>
      </p:sp>
    </p:spTree>
    <p:extLst>
      <p:ext uri="{BB962C8B-B14F-4D97-AF65-F5344CB8AC3E}">
        <p14:creationId xmlns:p14="http://schemas.microsoft.com/office/powerpoint/2010/main" val="22925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F340F3DE-4F6A-7BDF-696E-ADCC643958A1}"/>
              </a:ext>
            </a:extLst>
          </p:cNvPr>
          <p:cNvSpPr/>
          <p:nvPr/>
        </p:nvSpPr>
        <p:spPr>
          <a:xfrm>
            <a:off x="8967788" y="2287423"/>
            <a:ext cx="2676525" cy="3782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C2696C5-A72B-B4D4-F81B-98B11851B2E9}"/>
              </a:ext>
            </a:extLst>
          </p:cNvPr>
          <p:cNvSpPr txBox="1"/>
          <p:nvPr/>
        </p:nvSpPr>
        <p:spPr>
          <a:xfrm>
            <a:off x="514350" y="600075"/>
            <a:ext cx="3343275" cy="1107996"/>
          </a:xfrm>
          <a:prstGeom prst="rect">
            <a:avLst/>
          </a:prstGeom>
          <a:noFill/>
        </p:spPr>
        <p:txBody>
          <a:bodyPr wrap="square" rtlCol="0">
            <a:spAutoFit/>
          </a:bodyPr>
          <a:lstStyle/>
          <a:p>
            <a:r>
              <a:rPr lang="en-IN" sz="6600" dirty="0">
                <a:latin typeface="Impact" panose="020B0806030902050204" pitchFamily="34" charset="0"/>
              </a:rPr>
              <a:t>Agenda</a:t>
            </a:r>
          </a:p>
        </p:txBody>
      </p:sp>
      <p:sp>
        <p:nvSpPr>
          <p:cNvPr id="5" name="TextBox 4">
            <a:extLst>
              <a:ext uri="{FF2B5EF4-FFF2-40B4-BE49-F238E27FC236}">
                <a16:creationId xmlns:a16="http://schemas.microsoft.com/office/drawing/2014/main" id="{E1151514-CB69-E72A-0FD3-FDD5DC7AAD74}"/>
              </a:ext>
            </a:extLst>
          </p:cNvPr>
          <p:cNvSpPr txBox="1"/>
          <p:nvPr/>
        </p:nvSpPr>
        <p:spPr>
          <a:xfrm>
            <a:off x="414337" y="2381554"/>
            <a:ext cx="695325" cy="646331"/>
          </a:xfrm>
          <a:prstGeom prst="rect">
            <a:avLst/>
          </a:prstGeom>
          <a:noFill/>
        </p:spPr>
        <p:txBody>
          <a:bodyPr wrap="square" rtlCol="0">
            <a:spAutoFit/>
          </a:bodyPr>
          <a:lstStyle/>
          <a:p>
            <a:r>
              <a:rPr lang="en-IN" sz="3600" dirty="0">
                <a:latin typeface="Impact" panose="020B0806030902050204" pitchFamily="34" charset="0"/>
              </a:rPr>
              <a:t>01</a:t>
            </a:r>
          </a:p>
        </p:txBody>
      </p:sp>
      <p:sp>
        <p:nvSpPr>
          <p:cNvPr id="6" name="TextBox 5">
            <a:extLst>
              <a:ext uri="{FF2B5EF4-FFF2-40B4-BE49-F238E27FC236}">
                <a16:creationId xmlns:a16="http://schemas.microsoft.com/office/drawing/2014/main" id="{83183C35-2CA9-1F90-0DE9-9A75304518F8}"/>
              </a:ext>
            </a:extLst>
          </p:cNvPr>
          <p:cNvSpPr txBox="1"/>
          <p:nvPr/>
        </p:nvSpPr>
        <p:spPr>
          <a:xfrm>
            <a:off x="414337" y="2960906"/>
            <a:ext cx="2676525" cy="3108543"/>
          </a:xfrm>
          <a:prstGeom prst="rect">
            <a:avLst/>
          </a:prstGeom>
          <a:noFill/>
        </p:spPr>
        <p:txBody>
          <a:bodyPr wrap="square" rtlCol="0">
            <a:spAutoFit/>
          </a:bodyPr>
          <a:lstStyle/>
          <a:p>
            <a:r>
              <a:rPr lang="en-IN" sz="2800" dirty="0">
                <a:latin typeface="Impact" panose="020B0806030902050204" pitchFamily="34" charset="0"/>
              </a:rPr>
              <a:t>To learn and understand the working of an Arduino and how to interface it with our components.</a:t>
            </a:r>
          </a:p>
        </p:txBody>
      </p:sp>
      <p:sp>
        <p:nvSpPr>
          <p:cNvPr id="7" name="TextBox 6">
            <a:extLst>
              <a:ext uri="{FF2B5EF4-FFF2-40B4-BE49-F238E27FC236}">
                <a16:creationId xmlns:a16="http://schemas.microsoft.com/office/drawing/2014/main" id="{59994CA3-715E-E9DB-02C7-6786E9C74D52}"/>
              </a:ext>
            </a:extLst>
          </p:cNvPr>
          <p:cNvSpPr txBox="1"/>
          <p:nvPr/>
        </p:nvSpPr>
        <p:spPr>
          <a:xfrm>
            <a:off x="3338513" y="2381554"/>
            <a:ext cx="747713" cy="646331"/>
          </a:xfrm>
          <a:prstGeom prst="rect">
            <a:avLst/>
          </a:prstGeom>
          <a:noFill/>
        </p:spPr>
        <p:txBody>
          <a:bodyPr wrap="square" rtlCol="0">
            <a:spAutoFit/>
          </a:bodyPr>
          <a:lstStyle/>
          <a:p>
            <a:r>
              <a:rPr lang="en-IN" sz="3600" dirty="0">
                <a:latin typeface="Impact" panose="020B0806030902050204" pitchFamily="34" charset="0"/>
              </a:rPr>
              <a:t>02</a:t>
            </a:r>
          </a:p>
        </p:txBody>
      </p:sp>
      <p:sp>
        <p:nvSpPr>
          <p:cNvPr id="9" name="TextBox 8">
            <a:extLst>
              <a:ext uri="{FF2B5EF4-FFF2-40B4-BE49-F238E27FC236}">
                <a16:creationId xmlns:a16="http://schemas.microsoft.com/office/drawing/2014/main" id="{132DEEE5-38C8-BB9C-C9D7-866DF02998F5}"/>
              </a:ext>
            </a:extLst>
          </p:cNvPr>
          <p:cNvSpPr txBox="1"/>
          <p:nvPr/>
        </p:nvSpPr>
        <p:spPr>
          <a:xfrm>
            <a:off x="3352800" y="2960905"/>
            <a:ext cx="2676525" cy="3108543"/>
          </a:xfrm>
          <a:prstGeom prst="rect">
            <a:avLst/>
          </a:prstGeom>
          <a:noFill/>
        </p:spPr>
        <p:txBody>
          <a:bodyPr wrap="square" rtlCol="0">
            <a:spAutoFit/>
          </a:bodyPr>
          <a:lstStyle/>
          <a:p>
            <a:r>
              <a:rPr lang="en-IN" sz="2800" dirty="0">
                <a:latin typeface="Impact" panose="020B0806030902050204" pitchFamily="34" charset="0"/>
              </a:rPr>
              <a:t>To learn about L298N – this magic driver we are going to use to control our motors &amp; how to interface it.</a:t>
            </a:r>
          </a:p>
        </p:txBody>
      </p:sp>
      <p:sp>
        <p:nvSpPr>
          <p:cNvPr id="10" name="TextBox 9">
            <a:extLst>
              <a:ext uri="{FF2B5EF4-FFF2-40B4-BE49-F238E27FC236}">
                <a16:creationId xmlns:a16="http://schemas.microsoft.com/office/drawing/2014/main" id="{44F0CBFC-BC95-C4A9-2035-41CD545E4990}"/>
              </a:ext>
            </a:extLst>
          </p:cNvPr>
          <p:cNvSpPr txBox="1"/>
          <p:nvPr/>
        </p:nvSpPr>
        <p:spPr>
          <a:xfrm>
            <a:off x="6286499" y="2381553"/>
            <a:ext cx="747713" cy="646331"/>
          </a:xfrm>
          <a:prstGeom prst="rect">
            <a:avLst/>
          </a:prstGeom>
          <a:noFill/>
        </p:spPr>
        <p:txBody>
          <a:bodyPr wrap="square" rtlCol="0">
            <a:spAutoFit/>
          </a:bodyPr>
          <a:lstStyle/>
          <a:p>
            <a:r>
              <a:rPr lang="en-IN" sz="3600" dirty="0">
                <a:latin typeface="Impact" panose="020B0806030902050204" pitchFamily="34" charset="0"/>
              </a:rPr>
              <a:t>03</a:t>
            </a:r>
          </a:p>
        </p:txBody>
      </p:sp>
      <p:sp>
        <p:nvSpPr>
          <p:cNvPr id="12" name="TextBox 11">
            <a:extLst>
              <a:ext uri="{FF2B5EF4-FFF2-40B4-BE49-F238E27FC236}">
                <a16:creationId xmlns:a16="http://schemas.microsoft.com/office/drawing/2014/main" id="{418F70A5-6652-210D-B49B-CB83897CAEB7}"/>
              </a:ext>
            </a:extLst>
          </p:cNvPr>
          <p:cNvSpPr txBox="1"/>
          <p:nvPr/>
        </p:nvSpPr>
        <p:spPr>
          <a:xfrm>
            <a:off x="6291263" y="2937806"/>
            <a:ext cx="2676525" cy="3108543"/>
          </a:xfrm>
          <a:prstGeom prst="rect">
            <a:avLst/>
          </a:prstGeom>
          <a:noFill/>
        </p:spPr>
        <p:txBody>
          <a:bodyPr wrap="square" rtlCol="0">
            <a:spAutoFit/>
          </a:bodyPr>
          <a:lstStyle/>
          <a:p>
            <a:r>
              <a:rPr lang="en-IN" sz="2800" dirty="0">
                <a:latin typeface="Impact" panose="020B0806030902050204" pitchFamily="34" charset="0"/>
              </a:rPr>
              <a:t>To learn what motors we are going to use, how do they work, and some alternatives to these motors. </a:t>
            </a:r>
          </a:p>
        </p:txBody>
      </p:sp>
      <p:sp>
        <p:nvSpPr>
          <p:cNvPr id="13" name="TextBox 12">
            <a:extLst>
              <a:ext uri="{FF2B5EF4-FFF2-40B4-BE49-F238E27FC236}">
                <a16:creationId xmlns:a16="http://schemas.microsoft.com/office/drawing/2014/main" id="{0FCF2B2A-F540-53BB-DA6A-33696E33AFD4}"/>
              </a:ext>
            </a:extLst>
          </p:cNvPr>
          <p:cNvSpPr txBox="1"/>
          <p:nvPr/>
        </p:nvSpPr>
        <p:spPr>
          <a:xfrm>
            <a:off x="8982075" y="2381552"/>
            <a:ext cx="747713" cy="646331"/>
          </a:xfrm>
          <a:prstGeom prst="rect">
            <a:avLst/>
          </a:prstGeom>
          <a:noFill/>
        </p:spPr>
        <p:txBody>
          <a:bodyPr wrap="square" rtlCol="0">
            <a:spAutoFit/>
          </a:bodyPr>
          <a:lstStyle/>
          <a:p>
            <a:r>
              <a:rPr lang="en-IN" sz="3600" dirty="0">
                <a:solidFill>
                  <a:schemeClr val="bg1"/>
                </a:solidFill>
                <a:latin typeface="Impact" panose="020B0806030902050204" pitchFamily="34" charset="0"/>
              </a:rPr>
              <a:t>04</a:t>
            </a:r>
          </a:p>
        </p:txBody>
      </p:sp>
      <p:sp>
        <p:nvSpPr>
          <p:cNvPr id="14" name="TextBox 13">
            <a:extLst>
              <a:ext uri="{FF2B5EF4-FFF2-40B4-BE49-F238E27FC236}">
                <a16:creationId xmlns:a16="http://schemas.microsoft.com/office/drawing/2014/main" id="{9351EB72-5EFC-4163-8322-8865BDBEBB1B}"/>
              </a:ext>
            </a:extLst>
          </p:cNvPr>
          <p:cNvSpPr txBox="1"/>
          <p:nvPr/>
        </p:nvSpPr>
        <p:spPr>
          <a:xfrm>
            <a:off x="8982075" y="2933754"/>
            <a:ext cx="2676525" cy="3108543"/>
          </a:xfrm>
          <a:prstGeom prst="rect">
            <a:avLst/>
          </a:prstGeom>
          <a:noFill/>
        </p:spPr>
        <p:txBody>
          <a:bodyPr wrap="square" rtlCol="0">
            <a:spAutoFit/>
          </a:bodyPr>
          <a:lstStyle/>
          <a:p>
            <a:r>
              <a:rPr lang="en-IN" sz="2800" dirty="0">
                <a:solidFill>
                  <a:schemeClr val="bg1"/>
                </a:solidFill>
                <a:latin typeface="Impact" panose="020B0806030902050204" pitchFamily="34" charset="0"/>
              </a:rPr>
              <a:t>To learn about HC-05, the Bluetooth based controller we will be using and power sources for our car. </a:t>
            </a:r>
          </a:p>
        </p:txBody>
      </p:sp>
    </p:spTree>
    <p:extLst>
      <p:ext uri="{BB962C8B-B14F-4D97-AF65-F5344CB8AC3E}">
        <p14:creationId xmlns:p14="http://schemas.microsoft.com/office/powerpoint/2010/main" val="107887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5EF307-5EAD-CCAB-CED1-910678E7B872}"/>
              </a:ext>
            </a:extLst>
          </p:cNvPr>
          <p:cNvSpPr/>
          <p:nvPr/>
        </p:nvSpPr>
        <p:spPr>
          <a:xfrm>
            <a:off x="9858374" y="0"/>
            <a:ext cx="2333625" cy="68580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dirty="0">
                <a:solidFill>
                  <a:schemeClr val="tx1"/>
                </a:solidFill>
                <a:latin typeface="Segoe UI Variable Display Semib" pitchFamily="2" charset="0"/>
              </a:rPr>
              <a:t>One of the best things about Arduino is that the community around is </a:t>
            </a:r>
            <a:r>
              <a:rPr lang="en-US" sz="1400" dirty="0">
                <a:solidFill>
                  <a:schemeClr val="tx1"/>
                </a:solidFill>
                <a:latin typeface="Segoe UI Variable Display Semib" pitchFamily="2" charset="0"/>
              </a:rPr>
              <a:t>vibrant and supportive, with forums, online tutorials, and documentation readily available. This ecosystem fosters collaboration, knowledge sharing, and the development of innovative projects.</a:t>
            </a:r>
            <a:endParaRPr lang="en-IN" sz="1400" dirty="0">
              <a:solidFill>
                <a:schemeClr val="tx1"/>
              </a:solidFill>
              <a:latin typeface="Segoe UI Variable Display Semib" pitchFamily="2" charset="0"/>
            </a:endParaRPr>
          </a:p>
        </p:txBody>
      </p:sp>
      <p:sp>
        <p:nvSpPr>
          <p:cNvPr id="5" name="Rectangle 4">
            <a:extLst>
              <a:ext uri="{FF2B5EF4-FFF2-40B4-BE49-F238E27FC236}">
                <a16:creationId xmlns:a16="http://schemas.microsoft.com/office/drawing/2014/main" id="{DCB64E61-E208-3419-A43E-92B75B6C6132}"/>
              </a:ext>
            </a:extLst>
          </p:cNvPr>
          <p:cNvSpPr/>
          <p:nvPr/>
        </p:nvSpPr>
        <p:spPr>
          <a:xfrm>
            <a:off x="7067550" y="0"/>
            <a:ext cx="2838450" cy="6858000"/>
          </a:xfrm>
          <a:prstGeom prst="rect">
            <a:avLst/>
          </a:prstGeom>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Segoe UI Variable Display Semib" pitchFamily="2" charset="0"/>
              </a:rPr>
              <a:t>The microcontroller board is equipped with sets of digital and analog input/output(I/O) pins that may be interfaced to various expansion boards (shields) and other circuits. The board has 14 digital I/O pins (six capable of PWM output), 6 analog I/O pins, and is programmable with the Arduino IDE (Integrated Development Environment), via a type B USB Cable.</a:t>
            </a:r>
            <a:endParaRPr lang="en-IN" sz="1400" dirty="0">
              <a:solidFill>
                <a:schemeClr val="tx1"/>
              </a:solidFill>
              <a:latin typeface="Segoe UI Variable Display Semib" pitchFamily="2" charset="0"/>
            </a:endParaRPr>
          </a:p>
        </p:txBody>
      </p:sp>
      <p:sp>
        <p:nvSpPr>
          <p:cNvPr id="6" name="Rectangle 5">
            <a:extLst>
              <a:ext uri="{FF2B5EF4-FFF2-40B4-BE49-F238E27FC236}">
                <a16:creationId xmlns:a16="http://schemas.microsoft.com/office/drawing/2014/main" id="{D1CA0B23-F9E8-B1E2-733B-2879348E79AF}"/>
              </a:ext>
            </a:extLst>
          </p:cNvPr>
          <p:cNvSpPr/>
          <p:nvPr/>
        </p:nvSpPr>
        <p:spPr>
          <a:xfrm>
            <a:off x="4324350" y="0"/>
            <a:ext cx="2743200" cy="6858000"/>
          </a:xfrm>
          <a:prstGeom prst="rect">
            <a:avLst/>
          </a:prstGeom>
          <a:ln/>
          <a:effectLst>
            <a:outerShdw blurRad="50800" dist="38100" algn="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chemeClr val="tx1"/>
                </a:solidFill>
                <a:latin typeface="Segoe UI Variable Display Semib" pitchFamily="2" charset="0"/>
              </a:rPr>
              <a:t>This is an Arduino!  An Arduino is an open-source micro-controller based on the Microchip ATmega328P microcontroller (MCU) and developed by Arduino.cc and initially released in 2010.</a:t>
            </a:r>
            <a:endParaRPr lang="en-IN" sz="1400" dirty="0">
              <a:solidFill>
                <a:schemeClr val="tx1"/>
              </a:solidFill>
              <a:latin typeface="Segoe UI Variable Display Semib" pitchFamily="2" charset="0"/>
            </a:endParaRPr>
          </a:p>
          <a:p>
            <a:pPr algn="ctr"/>
            <a:endParaRPr lang="en-IN" sz="1400" dirty="0">
              <a:solidFill>
                <a:schemeClr val="tx1"/>
              </a:solidFill>
              <a:latin typeface="Segoe UI Variable Display Semib" pitchFamily="2" charset="0"/>
            </a:endParaRPr>
          </a:p>
        </p:txBody>
      </p:sp>
      <p:sp>
        <p:nvSpPr>
          <p:cNvPr id="7" name="Rectangle 6">
            <a:extLst>
              <a:ext uri="{FF2B5EF4-FFF2-40B4-BE49-F238E27FC236}">
                <a16:creationId xmlns:a16="http://schemas.microsoft.com/office/drawing/2014/main" id="{8BBA7729-E125-E9E0-0A51-59619DA79E7A}"/>
              </a:ext>
            </a:extLst>
          </p:cNvPr>
          <p:cNvSpPr/>
          <p:nvPr/>
        </p:nvSpPr>
        <p:spPr>
          <a:xfrm>
            <a:off x="-361507" y="0"/>
            <a:ext cx="4685857" cy="6858000"/>
          </a:xfrm>
          <a:prstGeom prst="rect">
            <a:avLst/>
          </a:prstGeom>
          <a:blipFill>
            <a:blip r:embed="rId2"/>
            <a:stretch>
              <a:fillRect/>
            </a:stretch>
          </a:blipFill>
          <a:ln/>
          <a:effectLst>
            <a:outerShdw blurRad="50800" dist="38100" algn="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42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1BBA8-0B90-DFBB-A045-01D5484CD5D0}"/>
              </a:ext>
            </a:extLst>
          </p:cNvPr>
          <p:cNvSpPr txBox="1"/>
          <p:nvPr/>
        </p:nvSpPr>
        <p:spPr>
          <a:xfrm>
            <a:off x="3085723" y="362139"/>
            <a:ext cx="6020554" cy="523220"/>
          </a:xfrm>
          <a:prstGeom prst="rect">
            <a:avLst/>
          </a:prstGeom>
          <a:noFill/>
        </p:spPr>
        <p:txBody>
          <a:bodyPr wrap="square" rtlCol="0">
            <a:spAutoFit/>
          </a:bodyPr>
          <a:lstStyle/>
          <a:p>
            <a:pPr algn="ctr"/>
            <a:r>
              <a:rPr lang="en-IN" sz="2800" dirty="0">
                <a:latin typeface="Segoe UI Variable Display Semib" pitchFamily="2" charset="0"/>
              </a:rPr>
              <a:t>Different Types of Arduino Boards </a:t>
            </a:r>
          </a:p>
        </p:txBody>
      </p:sp>
      <p:pic>
        <p:nvPicPr>
          <p:cNvPr id="6" name="Picture 5">
            <a:extLst>
              <a:ext uri="{FF2B5EF4-FFF2-40B4-BE49-F238E27FC236}">
                <a16:creationId xmlns:a16="http://schemas.microsoft.com/office/drawing/2014/main" id="{C8A39D6E-3EAA-F761-A1E4-FDE333608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537" y="525101"/>
            <a:ext cx="4354717" cy="4354717"/>
          </a:xfrm>
          <a:prstGeom prst="rect">
            <a:avLst/>
          </a:prstGeom>
        </p:spPr>
      </p:pic>
      <p:pic>
        <p:nvPicPr>
          <p:cNvPr id="8" name="Picture 7">
            <a:extLst>
              <a:ext uri="{FF2B5EF4-FFF2-40B4-BE49-F238E27FC236}">
                <a16:creationId xmlns:a16="http://schemas.microsoft.com/office/drawing/2014/main" id="{E024986A-4604-1FC6-6D82-1EF959364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679" y="525101"/>
            <a:ext cx="4001632" cy="4001632"/>
          </a:xfrm>
          <a:prstGeom prst="rect">
            <a:avLst/>
          </a:prstGeom>
        </p:spPr>
      </p:pic>
      <p:pic>
        <p:nvPicPr>
          <p:cNvPr id="10" name="Picture 9">
            <a:extLst>
              <a:ext uri="{FF2B5EF4-FFF2-40B4-BE49-F238E27FC236}">
                <a16:creationId xmlns:a16="http://schemas.microsoft.com/office/drawing/2014/main" id="{C0A6D257-1E3A-F479-45C6-5316E8067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7" y="3014804"/>
            <a:ext cx="4798337" cy="4798337"/>
          </a:xfrm>
          <a:prstGeom prst="rect">
            <a:avLst/>
          </a:prstGeom>
        </p:spPr>
      </p:pic>
      <p:pic>
        <p:nvPicPr>
          <p:cNvPr id="12" name="Picture 11">
            <a:extLst>
              <a:ext uri="{FF2B5EF4-FFF2-40B4-BE49-F238E27FC236}">
                <a16:creationId xmlns:a16="http://schemas.microsoft.com/office/drawing/2014/main" id="{2921AC29-2D57-5257-6806-BBE1ECBA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509" y="3286407"/>
            <a:ext cx="4255129" cy="4255129"/>
          </a:xfrm>
          <a:prstGeom prst="rect">
            <a:avLst/>
          </a:prstGeom>
        </p:spPr>
      </p:pic>
    </p:spTree>
    <p:extLst>
      <p:ext uri="{BB962C8B-B14F-4D97-AF65-F5344CB8AC3E}">
        <p14:creationId xmlns:p14="http://schemas.microsoft.com/office/powerpoint/2010/main" val="274609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F7EBB0-92A6-B0DE-BF32-7287AF9AB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3729" y="318976"/>
            <a:ext cx="6220047" cy="6220047"/>
          </a:xfrm>
          <a:prstGeom prst="rect">
            <a:avLst/>
          </a:prstGeom>
        </p:spPr>
      </p:pic>
      <p:sp>
        <p:nvSpPr>
          <p:cNvPr id="7" name="TextBox 6">
            <a:extLst>
              <a:ext uri="{FF2B5EF4-FFF2-40B4-BE49-F238E27FC236}">
                <a16:creationId xmlns:a16="http://schemas.microsoft.com/office/drawing/2014/main" id="{BE77A11A-5A74-2CE2-7F97-C039F9A44FEE}"/>
              </a:ext>
            </a:extLst>
          </p:cNvPr>
          <p:cNvSpPr txBox="1"/>
          <p:nvPr/>
        </p:nvSpPr>
        <p:spPr>
          <a:xfrm>
            <a:off x="6220047" y="1180214"/>
            <a:ext cx="3880884" cy="523220"/>
          </a:xfrm>
          <a:prstGeom prst="rect">
            <a:avLst/>
          </a:prstGeom>
          <a:noFill/>
        </p:spPr>
        <p:txBody>
          <a:bodyPr wrap="square" rtlCol="0">
            <a:spAutoFit/>
          </a:bodyPr>
          <a:lstStyle/>
          <a:p>
            <a:pPr algn="ctr"/>
            <a:r>
              <a:rPr lang="en-IN" sz="2800" u="sng" dirty="0">
                <a:latin typeface="Segoe UI Variable Display Semib" pitchFamily="2" charset="0"/>
              </a:rPr>
              <a:t>Arduino Uno</a:t>
            </a:r>
          </a:p>
        </p:txBody>
      </p:sp>
      <p:sp>
        <p:nvSpPr>
          <p:cNvPr id="8" name="TextBox 7">
            <a:extLst>
              <a:ext uri="{FF2B5EF4-FFF2-40B4-BE49-F238E27FC236}">
                <a16:creationId xmlns:a16="http://schemas.microsoft.com/office/drawing/2014/main" id="{A3C6F8D8-C19C-6589-3068-DFB07E83B3D7}"/>
              </a:ext>
            </a:extLst>
          </p:cNvPr>
          <p:cNvSpPr txBox="1"/>
          <p:nvPr/>
        </p:nvSpPr>
        <p:spPr>
          <a:xfrm>
            <a:off x="5295013" y="2147778"/>
            <a:ext cx="6092455" cy="3693319"/>
          </a:xfrm>
          <a:prstGeom prst="rect">
            <a:avLst/>
          </a:prstGeom>
          <a:noFill/>
        </p:spPr>
        <p:txBody>
          <a:bodyPr wrap="square" rtlCol="0">
            <a:spAutoFit/>
          </a:bodyPr>
          <a:lstStyle/>
          <a:p>
            <a:pPr algn="l" fontAlgn="base"/>
            <a:r>
              <a:rPr lang="en-US" b="0" i="0" dirty="0">
                <a:effectLst/>
                <a:latin typeface="Segoe UI Variable Display Semib" pitchFamily="2" charset="0"/>
              </a:rPr>
              <a:t>The Arduino Uno is the most popular Arduino board and is widely used for prototyping and DIY projects. It is based on the ATmega328P microcontroller and has 14 digital input/output pins, 6 analog inputs, a 16 MHz ceramic resonator, basic communication ports like SPI, I2C, and UART, USB connection, reset button and a power jack. It has a variety of pre-made modules which makes it easier for developing new electronics projects or prototypes. The Uno is compatible with a wide range of sensors and shields, making it a versatile board for various applications. </a:t>
            </a:r>
          </a:p>
          <a:p>
            <a:br>
              <a:rPr lang="en-US" b="0" i="0" u="none" strike="noStrike" dirty="0">
                <a:effectLst/>
                <a:latin typeface="Segoe UI Variable Display Semib" pitchFamily="2" charset="0"/>
                <a:hlinkClick r:id="rId3">
                  <a:extLst>
                    <a:ext uri="{A12FA001-AC4F-418D-AE19-62706E023703}">
                      <ahyp:hlinkClr xmlns:ahyp="http://schemas.microsoft.com/office/drawing/2018/hyperlinkcolor" val="tx"/>
                    </a:ext>
                  </a:extLst>
                </a:hlinkClick>
              </a:rPr>
            </a:br>
            <a:endParaRPr lang="en-IN" dirty="0">
              <a:latin typeface="Segoe UI Variable Display Semib" pitchFamily="2" charset="0"/>
            </a:endParaRPr>
          </a:p>
        </p:txBody>
      </p:sp>
    </p:spTree>
    <p:extLst>
      <p:ext uri="{BB962C8B-B14F-4D97-AF65-F5344CB8AC3E}">
        <p14:creationId xmlns:p14="http://schemas.microsoft.com/office/powerpoint/2010/main" val="4056074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1BBA8-0B90-DFBB-A045-01D5484CD5D0}"/>
              </a:ext>
            </a:extLst>
          </p:cNvPr>
          <p:cNvSpPr txBox="1"/>
          <p:nvPr/>
        </p:nvSpPr>
        <p:spPr>
          <a:xfrm>
            <a:off x="3085723" y="362139"/>
            <a:ext cx="6020554" cy="523220"/>
          </a:xfrm>
          <a:prstGeom prst="rect">
            <a:avLst/>
          </a:prstGeom>
          <a:noFill/>
        </p:spPr>
        <p:txBody>
          <a:bodyPr wrap="square" rtlCol="0">
            <a:spAutoFit/>
          </a:bodyPr>
          <a:lstStyle/>
          <a:p>
            <a:pPr algn="ctr"/>
            <a:r>
              <a:rPr lang="en-IN" sz="2800" dirty="0">
                <a:latin typeface="Segoe UI Variable Display Semib" pitchFamily="2" charset="0"/>
              </a:rPr>
              <a:t>Different Types of Arduino Boards </a:t>
            </a:r>
          </a:p>
        </p:txBody>
      </p:sp>
      <p:pic>
        <p:nvPicPr>
          <p:cNvPr id="6" name="Picture 5">
            <a:extLst>
              <a:ext uri="{FF2B5EF4-FFF2-40B4-BE49-F238E27FC236}">
                <a16:creationId xmlns:a16="http://schemas.microsoft.com/office/drawing/2014/main" id="{C8A39D6E-3EAA-F761-A1E4-FDE333608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537" y="525101"/>
            <a:ext cx="4354717" cy="4354717"/>
          </a:xfrm>
          <a:prstGeom prst="rect">
            <a:avLst/>
          </a:prstGeom>
        </p:spPr>
      </p:pic>
      <p:pic>
        <p:nvPicPr>
          <p:cNvPr id="8" name="Picture 7">
            <a:extLst>
              <a:ext uri="{FF2B5EF4-FFF2-40B4-BE49-F238E27FC236}">
                <a16:creationId xmlns:a16="http://schemas.microsoft.com/office/drawing/2014/main" id="{E024986A-4604-1FC6-6D82-1EF959364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679" y="525101"/>
            <a:ext cx="4001632" cy="4001632"/>
          </a:xfrm>
          <a:prstGeom prst="rect">
            <a:avLst/>
          </a:prstGeom>
        </p:spPr>
      </p:pic>
      <p:pic>
        <p:nvPicPr>
          <p:cNvPr id="10" name="Picture 9">
            <a:extLst>
              <a:ext uri="{FF2B5EF4-FFF2-40B4-BE49-F238E27FC236}">
                <a16:creationId xmlns:a16="http://schemas.microsoft.com/office/drawing/2014/main" id="{C0A6D257-1E3A-F479-45C6-5316E8067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7" y="3014804"/>
            <a:ext cx="4798337" cy="4798337"/>
          </a:xfrm>
          <a:prstGeom prst="rect">
            <a:avLst/>
          </a:prstGeom>
        </p:spPr>
      </p:pic>
      <p:pic>
        <p:nvPicPr>
          <p:cNvPr id="12" name="Picture 11">
            <a:extLst>
              <a:ext uri="{FF2B5EF4-FFF2-40B4-BE49-F238E27FC236}">
                <a16:creationId xmlns:a16="http://schemas.microsoft.com/office/drawing/2014/main" id="{2921AC29-2D57-5257-6806-BBE1ECBAD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509" y="3286407"/>
            <a:ext cx="4255129" cy="4255129"/>
          </a:xfrm>
          <a:prstGeom prst="rect">
            <a:avLst/>
          </a:prstGeom>
        </p:spPr>
      </p:pic>
    </p:spTree>
    <p:extLst>
      <p:ext uri="{BB962C8B-B14F-4D97-AF65-F5344CB8AC3E}">
        <p14:creationId xmlns:p14="http://schemas.microsoft.com/office/powerpoint/2010/main" val="1536940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909</TotalTime>
  <Words>1882</Words>
  <Application>Microsoft Office PowerPoint</Application>
  <PresentationFormat>Widescreen</PresentationFormat>
  <Paragraphs>157</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Google Sans</vt:lpstr>
      <vt:lpstr>Impact</vt:lpstr>
      <vt:lpstr>Segoe UI Semibold</vt:lpstr>
      <vt:lpstr>Segoe UI Variable Display Semib</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Soham Sarkar</dc:creator>
  <cp:lastModifiedBy>Soham Sarkar</cp:lastModifiedBy>
  <cp:revision>33</cp:revision>
  <dcterms:created xsi:type="dcterms:W3CDTF">2024-03-24T18:13:15Z</dcterms:created>
  <dcterms:modified xsi:type="dcterms:W3CDTF">2024-03-30T16:59:04Z</dcterms:modified>
</cp:coreProperties>
</file>